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1"/>
  </p:notesMasterIdLst>
  <p:handoutMasterIdLst>
    <p:handoutMasterId r:id="rId22"/>
  </p:handoutMasterIdLst>
  <p:sldIdLst>
    <p:sldId id="422" r:id="rId2"/>
    <p:sldId id="423" r:id="rId3"/>
    <p:sldId id="268" r:id="rId4"/>
    <p:sldId id="272" r:id="rId5"/>
    <p:sldId id="410" r:id="rId6"/>
    <p:sldId id="411" r:id="rId7"/>
    <p:sldId id="412" r:id="rId8"/>
    <p:sldId id="413" r:id="rId9"/>
    <p:sldId id="415" r:id="rId10"/>
    <p:sldId id="361" r:id="rId11"/>
    <p:sldId id="416" r:id="rId12"/>
    <p:sldId id="419" r:id="rId13"/>
    <p:sldId id="409" r:id="rId14"/>
    <p:sldId id="373" r:id="rId15"/>
    <p:sldId id="374" r:id="rId16"/>
    <p:sldId id="390" r:id="rId17"/>
    <p:sldId id="424" r:id="rId18"/>
    <p:sldId id="421" r:id="rId19"/>
    <p:sldId id="393" r:id="rId20"/>
  </p:sldIdLst>
  <p:sldSz cx="12192000" cy="6858000"/>
  <p:notesSz cx="6888163" cy="100203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41A"/>
    <a:srgbClr val="008A3E"/>
    <a:srgbClr val="1C8CCC"/>
    <a:srgbClr val="AF1F59"/>
    <a:srgbClr val="CBD8FD"/>
    <a:srgbClr val="CCDEFC"/>
    <a:srgbClr val="8BA5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76508" autoAdjust="0"/>
  </p:normalViewPr>
  <p:slideViewPr>
    <p:cSldViewPr snapToGrid="0">
      <p:cViewPr varScale="1">
        <p:scale>
          <a:sx n="59" d="100"/>
          <a:sy n="59" d="100"/>
        </p:scale>
        <p:origin x="1116" y="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9" d="100"/>
          <a:sy n="59" d="100"/>
        </p:scale>
        <p:origin x="3293" y="8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85621" cy="502626"/>
          </a:xfrm>
          <a:prstGeom prst="rect">
            <a:avLst/>
          </a:prstGeom>
        </p:spPr>
        <p:txBody>
          <a:bodyPr vert="horz" lIns="92729" tIns="46365" rIns="92729" bIns="46365" rtlCol="0"/>
          <a:lstStyle>
            <a:lvl1pPr algn="l">
              <a:defRPr sz="1200"/>
            </a:lvl1pPr>
          </a:lstStyle>
          <a:p>
            <a:endParaRPr lang="de-DE"/>
          </a:p>
        </p:txBody>
      </p:sp>
      <p:sp>
        <p:nvSpPr>
          <p:cNvPr id="3" name="Datumsplatzhalter 2"/>
          <p:cNvSpPr>
            <a:spLocks noGrp="1"/>
          </p:cNvSpPr>
          <p:nvPr>
            <p:ph type="dt" sz="quarter" idx="1"/>
          </p:nvPr>
        </p:nvSpPr>
        <p:spPr>
          <a:xfrm>
            <a:off x="3900934" y="0"/>
            <a:ext cx="2985621" cy="502626"/>
          </a:xfrm>
          <a:prstGeom prst="rect">
            <a:avLst/>
          </a:prstGeom>
        </p:spPr>
        <p:txBody>
          <a:bodyPr vert="horz" lIns="92729" tIns="46365" rIns="92729" bIns="46365" rtlCol="0"/>
          <a:lstStyle>
            <a:lvl1pPr algn="r">
              <a:defRPr sz="1200"/>
            </a:lvl1pPr>
          </a:lstStyle>
          <a:p>
            <a:fld id="{B9CC1CAB-C63E-4015-B0F1-C6FDCBD8E31E}" type="datetimeFigureOut">
              <a:rPr lang="de-DE" smtClean="0"/>
              <a:pPr/>
              <a:t>23.06.2020</a:t>
            </a:fld>
            <a:endParaRPr lang="de-DE"/>
          </a:p>
        </p:txBody>
      </p:sp>
      <p:sp>
        <p:nvSpPr>
          <p:cNvPr id="4" name="Fußzeilenplatzhalter 3"/>
          <p:cNvSpPr>
            <a:spLocks noGrp="1"/>
          </p:cNvSpPr>
          <p:nvPr>
            <p:ph type="ftr" sz="quarter" idx="2"/>
          </p:nvPr>
        </p:nvSpPr>
        <p:spPr>
          <a:xfrm>
            <a:off x="1" y="9517674"/>
            <a:ext cx="2985621" cy="502626"/>
          </a:xfrm>
          <a:prstGeom prst="rect">
            <a:avLst/>
          </a:prstGeom>
        </p:spPr>
        <p:txBody>
          <a:bodyPr vert="horz" lIns="92729" tIns="46365" rIns="92729" bIns="46365" rtlCol="0" anchor="b"/>
          <a:lstStyle>
            <a:lvl1pPr algn="l">
              <a:defRPr sz="1200"/>
            </a:lvl1pPr>
          </a:lstStyle>
          <a:p>
            <a:endParaRPr lang="de-DE"/>
          </a:p>
        </p:txBody>
      </p:sp>
      <p:sp>
        <p:nvSpPr>
          <p:cNvPr id="5" name="Foliennummernplatzhalter 4"/>
          <p:cNvSpPr>
            <a:spLocks noGrp="1"/>
          </p:cNvSpPr>
          <p:nvPr>
            <p:ph type="sldNum" sz="quarter" idx="3"/>
          </p:nvPr>
        </p:nvSpPr>
        <p:spPr>
          <a:xfrm>
            <a:off x="3900934" y="9517674"/>
            <a:ext cx="2985621" cy="502626"/>
          </a:xfrm>
          <a:prstGeom prst="rect">
            <a:avLst/>
          </a:prstGeom>
        </p:spPr>
        <p:txBody>
          <a:bodyPr vert="horz" lIns="92729" tIns="46365" rIns="92729" bIns="46365" rtlCol="0" anchor="b"/>
          <a:lstStyle>
            <a:lvl1pPr algn="r">
              <a:defRPr sz="1200"/>
            </a:lvl1pPr>
          </a:lstStyle>
          <a:p>
            <a:fld id="{B796005A-174F-4416-A9E1-5472679FBC00}" type="slidenum">
              <a:rPr lang="de-DE" smtClean="0"/>
              <a:pPr/>
              <a:t>‹Nr.›</a:t>
            </a:fld>
            <a:endParaRPr lang="de-DE"/>
          </a:p>
        </p:txBody>
      </p:sp>
    </p:spTree>
    <p:extLst>
      <p:ext uri="{BB962C8B-B14F-4D97-AF65-F5344CB8AC3E}">
        <p14:creationId xmlns:p14="http://schemas.microsoft.com/office/powerpoint/2010/main" val="28316856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2"/>
            <a:ext cx="2984870" cy="502755"/>
          </a:xfrm>
          <a:prstGeom prst="rect">
            <a:avLst/>
          </a:prstGeom>
        </p:spPr>
        <p:txBody>
          <a:bodyPr vert="horz" lIns="92717" tIns="46360" rIns="92717" bIns="46360" rtlCol="0"/>
          <a:lstStyle>
            <a:lvl1pPr algn="l">
              <a:defRPr sz="1200"/>
            </a:lvl1pPr>
          </a:lstStyle>
          <a:p>
            <a:endParaRPr lang="de-DE"/>
          </a:p>
        </p:txBody>
      </p:sp>
      <p:sp>
        <p:nvSpPr>
          <p:cNvPr id="3" name="Datumsplatzhalter 2"/>
          <p:cNvSpPr>
            <a:spLocks noGrp="1"/>
          </p:cNvSpPr>
          <p:nvPr>
            <p:ph type="dt" idx="1"/>
          </p:nvPr>
        </p:nvSpPr>
        <p:spPr>
          <a:xfrm>
            <a:off x="3901700" y="2"/>
            <a:ext cx="2984870" cy="502755"/>
          </a:xfrm>
          <a:prstGeom prst="rect">
            <a:avLst/>
          </a:prstGeom>
        </p:spPr>
        <p:txBody>
          <a:bodyPr vert="horz" lIns="92717" tIns="46360" rIns="92717" bIns="46360" rtlCol="0"/>
          <a:lstStyle>
            <a:lvl1pPr algn="r">
              <a:defRPr sz="1200"/>
            </a:lvl1pPr>
          </a:lstStyle>
          <a:p>
            <a:fld id="{08284C28-D75A-4FBD-86B7-44C1B16A5E2E}" type="datetimeFigureOut">
              <a:rPr lang="de-DE" smtClean="0"/>
              <a:pPr/>
              <a:t>23.06.2020</a:t>
            </a:fld>
            <a:endParaRPr lang="de-DE"/>
          </a:p>
        </p:txBody>
      </p:sp>
      <p:sp>
        <p:nvSpPr>
          <p:cNvPr id="4" name="Folienbildplatzhalter 3"/>
          <p:cNvSpPr>
            <a:spLocks noGrp="1" noRot="1" noChangeAspect="1"/>
          </p:cNvSpPr>
          <p:nvPr>
            <p:ph type="sldImg" idx="2"/>
          </p:nvPr>
        </p:nvSpPr>
        <p:spPr>
          <a:xfrm>
            <a:off x="436563" y="1250950"/>
            <a:ext cx="6015037" cy="3384550"/>
          </a:xfrm>
          <a:prstGeom prst="rect">
            <a:avLst/>
          </a:prstGeom>
          <a:noFill/>
          <a:ln w="12700">
            <a:solidFill>
              <a:prstClr val="black"/>
            </a:solidFill>
          </a:ln>
        </p:spPr>
        <p:txBody>
          <a:bodyPr vert="horz" lIns="92717" tIns="46360" rIns="92717" bIns="46360" rtlCol="0" anchor="ctr"/>
          <a:lstStyle/>
          <a:p>
            <a:endParaRPr lang="de-DE"/>
          </a:p>
        </p:txBody>
      </p:sp>
      <p:sp>
        <p:nvSpPr>
          <p:cNvPr id="5" name="Notizenplatzhalter 4"/>
          <p:cNvSpPr>
            <a:spLocks noGrp="1"/>
          </p:cNvSpPr>
          <p:nvPr>
            <p:ph type="body" sz="quarter" idx="3"/>
          </p:nvPr>
        </p:nvSpPr>
        <p:spPr>
          <a:xfrm>
            <a:off x="688817" y="4822270"/>
            <a:ext cx="5510530" cy="3945493"/>
          </a:xfrm>
          <a:prstGeom prst="rect">
            <a:avLst/>
          </a:prstGeom>
        </p:spPr>
        <p:txBody>
          <a:bodyPr vert="horz" lIns="92717" tIns="46360" rIns="92717" bIns="4636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2" y="9517547"/>
            <a:ext cx="2984870" cy="502754"/>
          </a:xfrm>
          <a:prstGeom prst="rect">
            <a:avLst/>
          </a:prstGeom>
        </p:spPr>
        <p:txBody>
          <a:bodyPr vert="horz" lIns="92717" tIns="46360" rIns="92717" bIns="46360" rtlCol="0" anchor="b"/>
          <a:lstStyle>
            <a:lvl1pPr algn="l">
              <a:defRPr sz="1200"/>
            </a:lvl1pPr>
          </a:lstStyle>
          <a:p>
            <a:endParaRPr lang="de-DE"/>
          </a:p>
        </p:txBody>
      </p:sp>
      <p:sp>
        <p:nvSpPr>
          <p:cNvPr id="7" name="Foliennummernplatzhalter 6"/>
          <p:cNvSpPr>
            <a:spLocks noGrp="1"/>
          </p:cNvSpPr>
          <p:nvPr>
            <p:ph type="sldNum" sz="quarter" idx="5"/>
          </p:nvPr>
        </p:nvSpPr>
        <p:spPr>
          <a:xfrm>
            <a:off x="3901700" y="9517547"/>
            <a:ext cx="2984870" cy="502754"/>
          </a:xfrm>
          <a:prstGeom prst="rect">
            <a:avLst/>
          </a:prstGeom>
        </p:spPr>
        <p:txBody>
          <a:bodyPr vert="horz" lIns="92717" tIns="46360" rIns="92717" bIns="46360" rtlCol="0" anchor="b"/>
          <a:lstStyle>
            <a:lvl1pPr algn="r">
              <a:defRPr sz="1200"/>
            </a:lvl1pPr>
          </a:lstStyle>
          <a:p>
            <a:fld id="{361D397E-2BEB-43E6-8B38-139E4F452031}" type="slidenum">
              <a:rPr lang="de-DE" smtClean="0"/>
              <a:pPr/>
              <a:t>‹Nr.›</a:t>
            </a:fld>
            <a:endParaRPr lang="de-DE"/>
          </a:p>
        </p:txBody>
      </p:sp>
    </p:spTree>
    <p:extLst>
      <p:ext uri="{BB962C8B-B14F-4D97-AF65-F5344CB8AC3E}">
        <p14:creationId xmlns:p14="http://schemas.microsoft.com/office/powerpoint/2010/main" val="3918084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defTabSz="927293">
              <a:defRPr/>
            </a:pPr>
            <a:fld id="{361D397E-2BEB-43E6-8B38-139E4F452031}" type="slidenum">
              <a:rPr lang="de-DE">
                <a:solidFill>
                  <a:prstClr val="black"/>
                </a:solidFill>
                <a:latin typeface="Calibri"/>
              </a:rPr>
              <a:pPr defTabSz="927293">
                <a:defRPr/>
              </a:pPr>
              <a:t>1</a:t>
            </a:fld>
            <a:endParaRPr lang="de-DE">
              <a:solidFill>
                <a:prstClr val="black"/>
              </a:solidFill>
              <a:latin typeface="Calibri"/>
            </a:endParaRPr>
          </a:p>
        </p:txBody>
      </p:sp>
    </p:spTree>
    <p:extLst>
      <p:ext uri="{BB962C8B-B14F-4D97-AF65-F5344CB8AC3E}">
        <p14:creationId xmlns:p14="http://schemas.microsoft.com/office/powerpoint/2010/main" val="698971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27293">
              <a:defRPr/>
            </a:pPr>
            <a:r>
              <a:rPr lang="de-DE" b="1" u="sng" dirty="0"/>
              <a:t>Textvorschlag:</a:t>
            </a:r>
          </a:p>
          <a:p>
            <a:r>
              <a:rPr lang="de-DE" dirty="0"/>
              <a:t>Der Mittlere</a:t>
            </a:r>
            <a:r>
              <a:rPr lang="de-DE" baseline="0" dirty="0"/>
              <a:t> Schulabschluss wird als „Sprungbrett“ oder „Knotenpunkt“ des bayerischen Schulsystems gewertet.</a:t>
            </a:r>
          </a:p>
          <a:p>
            <a:r>
              <a:rPr lang="de-DE" baseline="0" dirty="0"/>
              <a:t>Sehr viele Schüler nutzen den Mittleren Schulabschluss wieder, um eine Berufsausbildung zu beginnen.</a:t>
            </a:r>
          </a:p>
          <a:p>
            <a:r>
              <a:rPr lang="de-DE" baseline="0" dirty="0"/>
              <a:t>Andere entscheiden sich weiter zu lernen, bis zum Abitur.</a:t>
            </a:r>
            <a:endParaRPr lang="de-DE" dirty="0"/>
          </a:p>
          <a:p>
            <a:endParaRPr lang="de-DE" dirty="0"/>
          </a:p>
        </p:txBody>
      </p:sp>
      <p:sp>
        <p:nvSpPr>
          <p:cNvPr id="4" name="Foliennummernplatzhalter 3"/>
          <p:cNvSpPr>
            <a:spLocks noGrp="1"/>
          </p:cNvSpPr>
          <p:nvPr>
            <p:ph type="sldNum" sz="quarter" idx="10"/>
          </p:nvPr>
        </p:nvSpPr>
        <p:spPr/>
        <p:txBody>
          <a:bodyPr/>
          <a:lstStyle/>
          <a:p>
            <a:fld id="{361D397E-2BEB-43E6-8B38-139E4F452031}" type="slidenum">
              <a:rPr lang="de-DE" smtClean="0"/>
              <a:pPr/>
              <a:t>10</a:t>
            </a:fld>
            <a:endParaRPr lang="de-DE"/>
          </a:p>
        </p:txBody>
      </p:sp>
    </p:spTree>
    <p:extLst>
      <p:ext uri="{BB962C8B-B14F-4D97-AF65-F5344CB8AC3E}">
        <p14:creationId xmlns:p14="http://schemas.microsoft.com/office/powerpoint/2010/main" val="2954525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a:t>Textvorschlag:</a:t>
            </a:r>
          </a:p>
          <a:p>
            <a:pPr defTabSz="927293">
              <a:defRPr/>
            </a:pPr>
            <a:r>
              <a:rPr lang="de-DE" dirty="0">
                <a:latin typeface="Arial" charset="0"/>
                <a:cs typeface="Droid Sans Fallback" charset="0"/>
              </a:rPr>
              <a:t>Weit über 20 Möglichkeiten führen vom Mittelschulabschluss zum Mittleren Schulabschluss (mit und ohne </a:t>
            </a:r>
            <a:r>
              <a:rPr lang="de-DE" dirty="0" err="1">
                <a:latin typeface="Arial" charset="0"/>
                <a:cs typeface="Droid Sans Fallback" charset="0"/>
              </a:rPr>
              <a:t>Quali</a:t>
            </a:r>
            <a:r>
              <a:rPr lang="de-DE" dirty="0">
                <a:latin typeface="Arial" charset="0"/>
                <a:cs typeface="Droid Sans Fallback" charset="0"/>
              </a:rPr>
              <a:t>)</a:t>
            </a:r>
            <a:br>
              <a:rPr lang="de-DE" dirty="0">
                <a:latin typeface="Arial" charset="0"/>
                <a:cs typeface="Droid Sans Fallback" charset="0"/>
              </a:rPr>
            </a:br>
            <a:r>
              <a:rPr lang="de-DE" dirty="0">
                <a:latin typeface="Arial" charset="0"/>
                <a:cs typeface="Droid Sans Fallback" charset="0"/>
              </a:rPr>
              <a:t>Alle weiterführenden Schulen - Mittelschule, Wirtschaftsschule, Realschule und Gymnasium bieten diesen Abschluss an. </a:t>
            </a:r>
          </a:p>
          <a:p>
            <a:r>
              <a:rPr lang="de-DE" dirty="0"/>
              <a:t>Der Mittlere Schulabschluss wird gewöhnlich</a:t>
            </a:r>
            <a:r>
              <a:rPr lang="de-DE" baseline="0" dirty="0"/>
              <a:t> nach der 10. Klasse </a:t>
            </a:r>
            <a:r>
              <a:rPr lang="de-DE" b="1" baseline="0" dirty="0"/>
              <a:t>mit der bestandenen Abschlussprüfung </a:t>
            </a:r>
            <a:r>
              <a:rPr lang="de-DE" baseline="0" dirty="0"/>
              <a:t>verliehen. </a:t>
            </a:r>
          </a:p>
          <a:p>
            <a:r>
              <a:rPr lang="de-DE" baseline="0" dirty="0"/>
              <a:t>Ausnahme bildet das Gymnasium: Mit der Vorrückungserlaubnis in die 11. Klasse hat man diesen Abschluss ohne weitere Prüfung in der Tasche. </a:t>
            </a:r>
            <a:br>
              <a:rPr lang="de-DE" baseline="0" dirty="0"/>
            </a:br>
            <a:r>
              <a:rPr lang="de-DE" baseline="0" dirty="0"/>
              <a:t>Falls dies nicht gegeben ist, besteht das Angebot der sogenannten </a:t>
            </a:r>
            <a:r>
              <a:rPr lang="de-DE" b="1" baseline="0" dirty="0"/>
              <a:t>Besonderen Prüfung </a:t>
            </a:r>
            <a:r>
              <a:rPr lang="de-DE" baseline="0" dirty="0"/>
              <a:t>nach der 10. Jahrgangsstufe, mit der der Mittlere Schulabschluss erworben werden kann.</a:t>
            </a:r>
          </a:p>
          <a:p>
            <a:endParaRPr lang="de-DE" baseline="0" dirty="0"/>
          </a:p>
          <a:p>
            <a:r>
              <a:rPr lang="de-DE" i="1" baseline="0" dirty="0"/>
              <a:t>Überleitung:</a:t>
            </a:r>
            <a:r>
              <a:rPr lang="de-DE" baseline="0" dirty="0"/>
              <a:t> Sie sehen aber auch noch orangefarbige Sternchen bei der Berufsschule und der Berufsfachschule. </a:t>
            </a:r>
            <a:br>
              <a:rPr lang="de-DE" baseline="0" dirty="0"/>
            </a:br>
            <a:endParaRPr lang="de-DE" baseline="0" dirty="0"/>
          </a:p>
          <a:p>
            <a:pPr marL="189780" indent="-188384" defTabSz="927293">
              <a:spcBef>
                <a:spcPct val="0"/>
              </a:spcBef>
              <a:defRPr/>
            </a:pPr>
            <a:r>
              <a:rPr lang="de-DE" b="1" u="sng" dirty="0"/>
              <a:t>Textvorschlag </a:t>
            </a:r>
            <a:r>
              <a:rPr lang="de-DE" b="0" u="sng" dirty="0"/>
              <a:t>(Anmerkungen)</a:t>
            </a:r>
            <a:r>
              <a:rPr lang="de-DE" b="1" u="sng" dirty="0"/>
              <a:t>:</a:t>
            </a:r>
          </a:p>
          <a:p>
            <a:pPr marL="189780" indent="-188384" defTabSz="927293">
              <a:spcBef>
                <a:spcPct val="0"/>
              </a:spcBef>
              <a:defRPr/>
            </a:pPr>
            <a:endParaRPr lang="de-DE" b="1" u="sng" dirty="0"/>
          </a:p>
          <a:p>
            <a:pPr marL="189780" indent="-188384" defTabSz="927293">
              <a:spcBef>
                <a:spcPct val="0"/>
              </a:spcBef>
              <a:defRPr/>
            </a:pPr>
            <a:r>
              <a:rPr lang="de-DE" b="1" u="sng" dirty="0"/>
              <a:t>Kurzversion: </a:t>
            </a:r>
            <a:r>
              <a:rPr lang="de-DE" b="0" u="none" dirty="0"/>
              <a:t>Hier sehen Sie drei</a:t>
            </a:r>
            <a:r>
              <a:rPr lang="de-DE" b="0" u="none" baseline="0" dirty="0"/>
              <a:t> wichtige Möglichkeiten, wie Schüler vom </a:t>
            </a:r>
            <a:r>
              <a:rPr lang="de-DE" b="1" u="none" baseline="0" dirty="0"/>
              <a:t>Mittelschulabschluss zum Mittleren Schulabschluss </a:t>
            </a:r>
            <a:r>
              <a:rPr lang="de-DE" b="0" u="none" baseline="0" dirty="0"/>
              <a:t>kommen.</a:t>
            </a:r>
            <a:br>
              <a:rPr lang="de-DE" b="0" u="none" baseline="0" dirty="0"/>
            </a:br>
            <a:r>
              <a:rPr lang="de-DE" b="0" u="none" baseline="0" dirty="0"/>
              <a:t>Der M-Zug an der Mittelschule ist Ihnen vermutlich schon bekannt, ebenso wie der Anschluss über die Wirtschaftsschule.</a:t>
            </a:r>
            <a:endParaRPr lang="de-DE" b="1" u="sng" dirty="0"/>
          </a:p>
          <a:p>
            <a:pPr marL="189780" indent="-188384" defTabSz="927293">
              <a:spcBef>
                <a:spcPct val="0"/>
              </a:spcBef>
              <a:defRPr/>
            </a:pPr>
            <a:endParaRPr lang="de-DE" u="sng" dirty="0">
              <a:latin typeface="Arial" charset="0"/>
              <a:cs typeface="Droid Sans Fallback" charset="0"/>
            </a:endParaRPr>
          </a:p>
          <a:p>
            <a:pPr marL="189780" indent="-188384" defTabSz="927293">
              <a:spcBef>
                <a:spcPct val="0"/>
              </a:spcBef>
              <a:defRPr/>
            </a:pPr>
            <a:r>
              <a:rPr lang="de-DE" u="sng" dirty="0">
                <a:latin typeface="Arial" charset="0"/>
                <a:cs typeface="Droid Sans Fallback" charset="0"/>
              </a:rPr>
              <a:t>Linker Pfeil: </a:t>
            </a:r>
            <a:br>
              <a:rPr lang="de-DE" u="sng" dirty="0">
                <a:latin typeface="Arial" charset="0"/>
                <a:cs typeface="Droid Sans Fallback" charset="0"/>
              </a:rPr>
            </a:br>
            <a:r>
              <a:rPr lang="de-DE" i="0" baseline="0" dirty="0"/>
              <a:t>Sehr viele Schüler erreichen den Mittleren Schulabschluss auch mit der abgeschlossenen Berufsausbildung über die Berufsschule oder die Berufsfachschule.</a:t>
            </a:r>
          </a:p>
          <a:p>
            <a:pPr marL="189780" indent="-188384" defTabSz="927293">
              <a:spcBef>
                <a:spcPct val="0"/>
              </a:spcBef>
              <a:defRPr/>
            </a:pPr>
            <a:r>
              <a:rPr lang="de-DE" i="0" baseline="0" dirty="0"/>
              <a:t>Dies ist mit dem Mittleren Schulabschluss der Berufsschule möglich oder auch mit dem </a:t>
            </a:r>
            <a:r>
              <a:rPr lang="de-DE" i="0" baseline="0" dirty="0" err="1"/>
              <a:t>Quabi</a:t>
            </a:r>
            <a:r>
              <a:rPr lang="de-DE" i="0" baseline="0" dirty="0"/>
              <a:t>, den es in Bayern schon länger gibt. Die genauen Noten müssen Sie jetzt noch nicht kennen. Es ist gut, dass die Berufsausbildung damit den Stellenwert kriegt, den Sie verdient. So erhalten inzwischen die meisten Schüler mit einer Berufsausbildung im Nachhinein noch den Mittleren Schulabschluss verliehen. </a:t>
            </a:r>
          </a:p>
          <a:p>
            <a:pPr marL="189780" indent="-188384">
              <a:spcBef>
                <a:spcPct val="0"/>
              </a:spcBef>
            </a:pPr>
            <a:endParaRPr lang="de-DE" dirty="0">
              <a:latin typeface="Arial" charset="0"/>
              <a:cs typeface="Droid Sans Fallback" charset="0"/>
            </a:endParaRPr>
          </a:p>
          <a:p>
            <a:pPr marL="189780" indent="-188384">
              <a:spcBef>
                <a:spcPct val="0"/>
              </a:spcBef>
            </a:pPr>
            <a:r>
              <a:rPr lang="de-DE" b="1" u="sng" dirty="0">
                <a:latin typeface="Arial" charset="0"/>
                <a:cs typeface="Droid Sans Fallback" charset="0"/>
              </a:rPr>
              <a:t>(Mit sehr ausführlichen</a:t>
            </a:r>
            <a:r>
              <a:rPr lang="de-DE" b="1" u="sng" baseline="0" dirty="0">
                <a:latin typeface="Arial" charset="0"/>
                <a:cs typeface="Droid Sans Fallback" charset="0"/>
              </a:rPr>
              <a:t> Infos: - zur Auswahl </a:t>
            </a:r>
            <a:r>
              <a:rPr lang="de-DE" b="1" u="sng" baseline="0" dirty="0">
                <a:latin typeface="Arial" charset="0"/>
                <a:cs typeface="Droid Sans Fallback" charset="0"/>
                <a:sym typeface="Wingdings" panose="05000000000000000000" pitchFamily="2" charset="2"/>
              </a:rPr>
              <a:t>)</a:t>
            </a:r>
            <a:endParaRPr lang="de-DE" b="1" u="sng" dirty="0">
              <a:latin typeface="Arial" charset="0"/>
              <a:cs typeface="Droid Sans Fallback" charset="0"/>
            </a:endParaRPr>
          </a:p>
          <a:p>
            <a:pPr marL="189780" indent="-188384">
              <a:spcBef>
                <a:spcPct val="0"/>
              </a:spcBef>
            </a:pPr>
            <a:r>
              <a:rPr lang="de-DE" dirty="0">
                <a:latin typeface="Arial" charset="0"/>
                <a:cs typeface="Droid Sans Fallback" charset="0"/>
              </a:rPr>
              <a:t>Dazu</a:t>
            </a:r>
            <a:r>
              <a:rPr lang="de-DE" baseline="0" dirty="0">
                <a:latin typeface="Arial" charset="0"/>
                <a:cs typeface="Droid Sans Fallback" charset="0"/>
              </a:rPr>
              <a:t> ist nicht zwingend der </a:t>
            </a:r>
            <a:r>
              <a:rPr lang="de-DE" dirty="0" err="1">
                <a:latin typeface="Arial" charset="0"/>
                <a:cs typeface="Droid Sans Fallback" charset="0"/>
              </a:rPr>
              <a:t>Quali</a:t>
            </a:r>
            <a:r>
              <a:rPr lang="de-DE" dirty="0">
                <a:latin typeface="Arial" charset="0"/>
                <a:cs typeface="Droid Sans Fallback" charset="0"/>
              </a:rPr>
              <a:t> nötig:</a:t>
            </a:r>
          </a:p>
          <a:p>
            <a:pPr marL="189780" indent="-188384">
              <a:spcBef>
                <a:spcPct val="0"/>
              </a:spcBef>
            </a:pPr>
            <a:r>
              <a:rPr lang="de-DE" b="1" dirty="0">
                <a:latin typeface="Arial" charset="0"/>
                <a:cs typeface="Droid Sans Fallback" charset="0"/>
              </a:rPr>
              <a:t>Der</a:t>
            </a:r>
            <a:r>
              <a:rPr lang="de-DE" b="1" baseline="0" dirty="0">
                <a:latin typeface="Arial" charset="0"/>
                <a:cs typeface="Droid Sans Fallback" charset="0"/>
              </a:rPr>
              <a:t> Mittlere Schulabschluss der Berufsschule</a:t>
            </a:r>
          </a:p>
          <a:p>
            <a:pPr marL="189780" indent="-188384">
              <a:spcBef>
                <a:spcPct val="0"/>
              </a:spcBef>
            </a:pPr>
            <a:r>
              <a:rPr lang="de-DE" b="1" baseline="0" dirty="0">
                <a:latin typeface="Arial" charset="0"/>
                <a:cs typeface="Droid Sans Fallback" charset="0"/>
              </a:rPr>
              <a:t>- </a:t>
            </a:r>
            <a:r>
              <a:rPr lang="de-DE" dirty="0">
                <a:latin typeface="Arial" charset="0"/>
                <a:cs typeface="Droid Sans Fallback" charset="0"/>
              </a:rPr>
              <a:t>abgeschlossene Berufsausbildung</a:t>
            </a:r>
          </a:p>
          <a:p>
            <a:pPr marL="189780" indent="-188384">
              <a:spcBef>
                <a:spcPct val="0"/>
              </a:spcBef>
              <a:buFontTx/>
              <a:buChar char="-"/>
            </a:pPr>
            <a:r>
              <a:rPr lang="de-DE" dirty="0"/>
              <a:t>Abschlusszeugnis der Berufsschule mit einem Mindestnotendurchschnitt von 3,0</a:t>
            </a:r>
          </a:p>
          <a:p>
            <a:pPr marL="189780" indent="-188384">
              <a:spcBef>
                <a:spcPct val="0"/>
              </a:spcBef>
              <a:buFontTx/>
              <a:buChar char="-"/>
            </a:pPr>
            <a:r>
              <a:rPr lang="de-DE" dirty="0">
                <a:latin typeface="Arial" charset="0"/>
                <a:cs typeface="Droid Sans Fallback" charset="0"/>
              </a:rPr>
              <a:t> Nachweis ausreichender  </a:t>
            </a:r>
            <a:r>
              <a:rPr lang="de-DE" b="0" dirty="0">
                <a:latin typeface="Arial" charset="0"/>
                <a:cs typeface="Droid Sans Fallback" charset="0"/>
              </a:rPr>
              <a:t>(= Note 4) Englischkenntnisse,</a:t>
            </a:r>
            <a:br>
              <a:rPr lang="de-DE" b="0" dirty="0">
                <a:latin typeface="Arial" charset="0"/>
                <a:cs typeface="Droid Sans Fallback" charset="0"/>
              </a:rPr>
            </a:br>
            <a:r>
              <a:rPr lang="de-DE" dirty="0">
                <a:latin typeface="Arial" charset="0"/>
                <a:cs typeface="Droid Sans Fallback" charset="0"/>
              </a:rPr>
              <a:t>die dem Leistungsstand eines fünfjährigen Unterrichts entsprechen. </a:t>
            </a:r>
            <a:br>
              <a:rPr lang="de-DE" dirty="0">
                <a:latin typeface="Arial" charset="0"/>
                <a:cs typeface="Droid Sans Fallback" charset="0"/>
              </a:rPr>
            </a:br>
            <a:r>
              <a:rPr lang="de-DE" i="1" dirty="0">
                <a:latin typeface="Arial" charset="0"/>
                <a:cs typeface="Droid Sans Fallback" charset="0"/>
              </a:rPr>
              <a:t>(Hinweis für Sie, als Eltern: Englisch nicht vergessen!)</a:t>
            </a:r>
            <a:br>
              <a:rPr lang="de-DE" i="1" dirty="0">
                <a:latin typeface="Arial" charset="0"/>
                <a:cs typeface="Droid Sans Fallback" charset="0"/>
              </a:rPr>
            </a:br>
            <a:r>
              <a:rPr lang="de-DE" b="0" i="0" dirty="0">
                <a:latin typeface="Arial" charset="0"/>
                <a:cs typeface="Droid Sans Fallback" charset="0"/>
              </a:rPr>
              <a:t>wird von der Berufsschule ausgestellt</a:t>
            </a:r>
            <a:r>
              <a:rPr lang="de-DE" b="1" dirty="0">
                <a:latin typeface="Arial" charset="0"/>
                <a:cs typeface="Droid Sans Fallback" charset="0"/>
              </a:rPr>
              <a:t/>
            </a:r>
            <a:br>
              <a:rPr lang="de-DE" b="1" dirty="0">
                <a:latin typeface="Arial" charset="0"/>
                <a:cs typeface="Droid Sans Fallback" charset="0"/>
              </a:rPr>
            </a:br>
            <a:r>
              <a:rPr lang="de-DE" dirty="0">
                <a:latin typeface="Arial" charset="0"/>
                <a:cs typeface="Droid Sans Fallback" charset="0"/>
              </a:rPr>
              <a:t/>
            </a:r>
            <a:br>
              <a:rPr lang="de-DE" dirty="0">
                <a:latin typeface="Arial" charset="0"/>
                <a:cs typeface="Droid Sans Fallback" charset="0"/>
              </a:rPr>
            </a:br>
            <a:r>
              <a:rPr lang="de-DE" b="0" dirty="0">
                <a:latin typeface="Arial" charset="0"/>
                <a:cs typeface="Droid Sans Fallback" charset="0"/>
              </a:rPr>
              <a:t>Bayerische Spezialität (mit </a:t>
            </a:r>
            <a:r>
              <a:rPr lang="de-DE" b="0" dirty="0" err="1">
                <a:latin typeface="Arial" charset="0"/>
                <a:cs typeface="Droid Sans Fallback" charset="0"/>
              </a:rPr>
              <a:t>Quali</a:t>
            </a:r>
            <a:r>
              <a:rPr lang="de-DE" b="0" dirty="0">
                <a:latin typeface="Arial" charset="0"/>
                <a:cs typeface="Droid Sans Fallback" charset="0"/>
              </a:rPr>
              <a:t>) </a:t>
            </a:r>
            <a:r>
              <a:rPr lang="de-DE" b="1" dirty="0">
                <a:latin typeface="Arial" charset="0"/>
                <a:cs typeface="Droid Sans Fallback" charset="0"/>
              </a:rPr>
              <a:t>: </a:t>
            </a:r>
            <a:br>
              <a:rPr lang="de-DE" b="1" dirty="0">
                <a:latin typeface="Arial" charset="0"/>
                <a:cs typeface="Droid Sans Fallback" charset="0"/>
              </a:rPr>
            </a:br>
            <a:r>
              <a:rPr lang="de-DE" b="1" dirty="0">
                <a:latin typeface="Arial" charset="0"/>
                <a:cs typeface="Droid Sans Fallback" charset="0"/>
              </a:rPr>
              <a:t>Qualifizierter Beruflicher Bildungsabschluss (QUABI) </a:t>
            </a:r>
            <a:r>
              <a:rPr lang="de-DE" dirty="0">
                <a:latin typeface="Arial" charset="0"/>
                <a:cs typeface="Droid Sans Fallback" charset="0"/>
              </a:rPr>
              <a:t>–</a:t>
            </a:r>
            <a:br>
              <a:rPr lang="de-DE" dirty="0">
                <a:latin typeface="Arial" charset="0"/>
                <a:cs typeface="Droid Sans Fallback" charset="0"/>
              </a:rPr>
            </a:br>
            <a:r>
              <a:rPr lang="de-DE" dirty="0"/>
              <a:t>der qualifizierende Abschluss der Mittelschule (</a:t>
            </a:r>
            <a:r>
              <a:rPr lang="de-DE" dirty="0" err="1"/>
              <a:t>Quali</a:t>
            </a:r>
            <a:r>
              <a:rPr lang="de-DE" dirty="0"/>
              <a:t>)</a:t>
            </a:r>
          </a:p>
          <a:p>
            <a:pPr marL="189780" indent="-188384">
              <a:spcBef>
                <a:spcPct val="0"/>
              </a:spcBef>
              <a:buFontTx/>
              <a:buChar char="-"/>
            </a:pPr>
            <a:r>
              <a:rPr lang="de-DE" dirty="0"/>
              <a:t>Abschluss der Berufsausbildung mit einer Durchschnittsnote von 3,0 oder besser </a:t>
            </a:r>
          </a:p>
          <a:p>
            <a:pPr marL="189780" indent="-188384">
              <a:spcBef>
                <a:spcPct val="0"/>
              </a:spcBef>
              <a:buFontTx/>
              <a:buChar char="-"/>
            </a:pPr>
            <a:r>
              <a:rPr lang="de-DE" dirty="0"/>
              <a:t>der Nachweis über mindestens ausreichende (= Note 4) Englischkenntnisse, die dem Leistungsstand eines fünfjährigen </a:t>
            </a:r>
            <a:r>
              <a:rPr lang="de-DE" b="0" i="1" dirty="0">
                <a:latin typeface="Arial" charset="0"/>
                <a:cs typeface="Droid Sans Fallback" charset="0"/>
              </a:rPr>
              <a:t>wird von der Mittelschule ausgestellt</a:t>
            </a:r>
            <a:r>
              <a:rPr lang="de-DE" b="1" dirty="0">
                <a:latin typeface="Arial" charset="0"/>
                <a:cs typeface="Droid Sans Fallback" charset="0"/>
              </a:rPr>
              <a:t/>
            </a:r>
            <a:br>
              <a:rPr lang="de-DE" b="1" dirty="0">
                <a:latin typeface="Arial" charset="0"/>
                <a:cs typeface="Droid Sans Fallback" charset="0"/>
              </a:rPr>
            </a:br>
            <a:r>
              <a:rPr lang="de-DE" b="1" dirty="0">
                <a:latin typeface="Arial" charset="0"/>
                <a:cs typeface="Droid Sans Fallback" charset="0"/>
              </a:rPr>
              <a:t/>
            </a:r>
            <a:br>
              <a:rPr lang="de-DE" b="1" dirty="0">
                <a:latin typeface="Arial" charset="0"/>
                <a:cs typeface="Droid Sans Fallback" charset="0"/>
              </a:rPr>
            </a:br>
            <a:r>
              <a:rPr lang="de-DE" u="sng" dirty="0">
                <a:latin typeface="Arial" charset="0"/>
                <a:cs typeface="Droid Sans Fallback" charset="0"/>
              </a:rPr>
              <a:t>mittlerer Pfeil</a:t>
            </a:r>
            <a:br>
              <a:rPr lang="de-DE" u="sng" dirty="0">
                <a:latin typeface="Arial" charset="0"/>
                <a:cs typeface="Droid Sans Fallback" charset="0"/>
              </a:rPr>
            </a:br>
            <a:r>
              <a:rPr lang="de-DE" b="1" dirty="0">
                <a:latin typeface="Arial" charset="0"/>
                <a:cs typeface="Droid Sans Fallback" charset="0"/>
              </a:rPr>
              <a:t>Mittelschule</a:t>
            </a:r>
            <a:r>
              <a:rPr lang="de-DE" dirty="0">
                <a:latin typeface="Arial" charset="0"/>
                <a:cs typeface="Droid Sans Fallback" charset="0"/>
              </a:rPr>
              <a:t>: </a:t>
            </a:r>
            <a:r>
              <a:rPr lang="de-DE" baseline="0" dirty="0">
                <a:latin typeface="Arial" charset="0"/>
                <a:cs typeface="Droid Sans Fallback" charset="0"/>
              </a:rPr>
              <a:t> Viele Schüler sind in der Mittelschule ab der 7.</a:t>
            </a:r>
            <a:r>
              <a:rPr lang="de-DE" dirty="0">
                <a:latin typeface="Arial" charset="0"/>
                <a:cs typeface="Droid Sans Fallback" charset="0"/>
              </a:rPr>
              <a:t> Klasse</a:t>
            </a:r>
            <a:r>
              <a:rPr lang="de-DE" baseline="0" dirty="0">
                <a:latin typeface="Arial" charset="0"/>
                <a:cs typeface="Droid Sans Fallback" charset="0"/>
              </a:rPr>
              <a:t> bereits im sogenannten M-Zug</a:t>
            </a:r>
            <a:r>
              <a:rPr lang="de-DE" dirty="0">
                <a:latin typeface="Arial" charset="0"/>
                <a:cs typeface="Droid Sans Fallback" charset="0"/>
              </a:rPr>
              <a:t> und somit auf dem Weg zum Mittleren</a:t>
            </a:r>
            <a:r>
              <a:rPr lang="de-DE" baseline="0" dirty="0">
                <a:latin typeface="Arial" charset="0"/>
                <a:cs typeface="Droid Sans Fallback" charset="0"/>
              </a:rPr>
              <a:t> Schulabschluss.</a:t>
            </a:r>
            <a:r>
              <a:rPr lang="de-DE" dirty="0">
                <a:latin typeface="Arial" charset="0"/>
                <a:cs typeface="Droid Sans Fallback" charset="0"/>
              </a:rPr>
              <a:t/>
            </a:r>
            <a:br>
              <a:rPr lang="de-DE" dirty="0">
                <a:latin typeface="Arial" charset="0"/>
                <a:cs typeface="Droid Sans Fallback" charset="0"/>
              </a:rPr>
            </a:br>
            <a:r>
              <a:rPr lang="de-DE" dirty="0">
                <a:latin typeface="Arial" charset="0"/>
                <a:cs typeface="Droid Sans Fallback" charset="0"/>
              </a:rPr>
              <a:t>(Aufnahmebedingungen: </a:t>
            </a:r>
          </a:p>
          <a:p>
            <a:pPr marL="189780" indent="-188384">
              <a:spcBef>
                <a:spcPct val="0"/>
              </a:spcBef>
              <a:buFontTx/>
              <a:buChar char="-"/>
            </a:pPr>
            <a:r>
              <a:rPr lang="de-DE" dirty="0">
                <a:latin typeface="Arial" charset="0"/>
                <a:cs typeface="Droid Sans Fallback" charset="0"/>
              </a:rPr>
              <a:t>M7: Notendurchschnitt 2,6 (M,D,E) </a:t>
            </a:r>
            <a:r>
              <a:rPr lang="de-DE" dirty="0">
                <a:effectLst/>
              </a:rPr>
              <a:t>oder Aufnahmeprüfung </a:t>
            </a:r>
          </a:p>
          <a:p>
            <a:pPr marL="189780" indent="-188384">
              <a:spcBef>
                <a:spcPct val="0"/>
              </a:spcBef>
              <a:buFontTx/>
              <a:buChar char="-"/>
            </a:pPr>
            <a:r>
              <a:rPr lang="de-DE" dirty="0">
                <a:latin typeface="Arial" charset="0"/>
                <a:cs typeface="Droid Sans Fallback" charset="0"/>
              </a:rPr>
              <a:t>Aufnahme in M8, M9: 2,3 </a:t>
            </a:r>
            <a:r>
              <a:rPr lang="de-DE" dirty="0">
                <a:effectLst/>
              </a:rPr>
              <a:t>oder Aufnahmeprüfung </a:t>
            </a:r>
          </a:p>
          <a:p>
            <a:pPr marL="189780" indent="-188384">
              <a:spcBef>
                <a:spcPct val="0"/>
              </a:spcBef>
              <a:buFontTx/>
              <a:buChar char="-"/>
            </a:pPr>
            <a:r>
              <a:rPr lang="de-DE" dirty="0">
                <a:latin typeface="Arial" charset="0"/>
                <a:cs typeface="Droid Sans Fallback" charset="0"/>
              </a:rPr>
              <a:t>M10: </a:t>
            </a:r>
            <a:r>
              <a:rPr lang="de-DE" dirty="0">
                <a:effectLst/>
              </a:rPr>
              <a:t>qualifizierender Abschluss der Mittelschule, Gesamtbewertung von mindestens 2,33 (D,M,E)</a:t>
            </a:r>
          </a:p>
          <a:p>
            <a:pPr marL="189780" indent="-188384">
              <a:spcBef>
                <a:spcPct val="0"/>
              </a:spcBef>
              <a:buFontTx/>
              <a:buChar char="-"/>
            </a:pPr>
            <a:endParaRPr lang="de-DE" dirty="0">
              <a:effectLst/>
            </a:endParaRPr>
          </a:p>
          <a:p>
            <a:pPr marL="189780" indent="-188384">
              <a:spcBef>
                <a:spcPct val="0"/>
              </a:spcBef>
              <a:buFontTx/>
              <a:buChar char="-"/>
            </a:pPr>
            <a:r>
              <a:rPr lang="de-DE" dirty="0">
                <a:effectLst/>
              </a:rPr>
              <a:t>An einigen Standorten gibt</a:t>
            </a:r>
            <a:r>
              <a:rPr lang="de-DE" baseline="0" dirty="0">
                <a:effectLst/>
              </a:rPr>
              <a:t> es auch die Vorbereitungsklassen (9+2), an denen in zwei Jahren der Mittlere Schulabschluss erworben wird.</a:t>
            </a:r>
            <a:endParaRPr lang="de-DE" dirty="0">
              <a:effectLst/>
            </a:endParaRPr>
          </a:p>
          <a:p>
            <a:pPr marL="1395">
              <a:spcBef>
                <a:spcPct val="0"/>
              </a:spcBef>
            </a:pPr>
            <a:endParaRPr lang="de-DE" dirty="0">
              <a:effectLst/>
              <a:latin typeface="Arial" charset="0"/>
              <a:cs typeface="Droid Sans Fallback" charset="0"/>
            </a:endParaRPr>
          </a:p>
          <a:p>
            <a:r>
              <a:rPr lang="de-DE" dirty="0">
                <a:latin typeface="Arial" charset="0"/>
                <a:cs typeface="Droid Sans Fallback" charset="0"/>
              </a:rPr>
              <a:t/>
            </a:r>
            <a:br>
              <a:rPr lang="de-DE" dirty="0">
                <a:latin typeface="Arial" charset="0"/>
                <a:cs typeface="Droid Sans Fallback" charset="0"/>
              </a:rPr>
            </a:br>
            <a:r>
              <a:rPr lang="de-DE" u="sng" dirty="0">
                <a:latin typeface="Arial" charset="0"/>
                <a:cs typeface="Droid Sans Fallback" charset="0"/>
              </a:rPr>
              <a:t>rechter  Pfeil</a:t>
            </a:r>
            <a:br>
              <a:rPr lang="de-DE" u="sng" dirty="0">
                <a:latin typeface="Arial" charset="0"/>
                <a:cs typeface="Droid Sans Fallback" charset="0"/>
              </a:rPr>
            </a:br>
            <a:r>
              <a:rPr lang="de-DE" b="1" dirty="0">
                <a:latin typeface="Arial" charset="0"/>
                <a:cs typeface="Droid Sans Fallback" charset="0"/>
              </a:rPr>
              <a:t>Wirtschaftsschule:</a:t>
            </a:r>
            <a:br>
              <a:rPr lang="de-DE" b="1" dirty="0">
                <a:latin typeface="Arial" charset="0"/>
                <a:cs typeface="Droid Sans Fallback" charset="0"/>
              </a:rPr>
            </a:br>
            <a:r>
              <a:rPr lang="de-DE" dirty="0"/>
              <a:t>Der Eintritt in die zweistufige Wirtschaftsschule ist möglich für Schülerinnen und Schüler</a:t>
            </a:r>
          </a:p>
          <a:p>
            <a:r>
              <a:rPr lang="de-DE" dirty="0"/>
              <a:t>- mit qualifizierendem Abschluss der Mittelschule,</a:t>
            </a:r>
          </a:p>
          <a:p>
            <a:r>
              <a:rPr lang="de-DE" dirty="0"/>
              <a:t>- mit erfolgreichem Abschluss der Mittelschule und Bestehen einer Probezeit,</a:t>
            </a:r>
          </a:p>
          <a:p>
            <a:r>
              <a:rPr lang="de-DE" dirty="0"/>
              <a:t>- die mit Erfolg die Jahrgangsstufe 9 der Realschule, der Mittleren-Reife-Klasse der Mittelschule oder des Gymnasiums durchlaufen haben,</a:t>
            </a:r>
          </a:p>
          <a:p>
            <a:pPr marL="173867" indent="-173867">
              <a:buFontTx/>
              <a:buChar char="-"/>
            </a:pPr>
            <a:r>
              <a:rPr lang="de-DE" dirty="0"/>
              <a:t>die die Jahrgangsstufe 9 der Mittleren-Reife-Klasse der Mittelschule, der Realschule oder des Gymnasiums ohne Erfolg absolviert haben, aber im Jahreszeugnis der Jahrgangsstufe 9 in den Fächern Deutsch und Englisch mindestens die Note 4 erzielt haben.)</a:t>
            </a:r>
          </a:p>
          <a:p>
            <a:endParaRPr lang="de-DE" baseline="0" dirty="0"/>
          </a:p>
          <a:p>
            <a:endParaRPr lang="de-DE" i="0" baseline="0" dirty="0"/>
          </a:p>
          <a:p>
            <a:r>
              <a:rPr lang="de-DE" i="0" baseline="0" dirty="0"/>
              <a:t>(Ob man auf den Mittleren Schulabschluss der Berufsschule </a:t>
            </a:r>
            <a:r>
              <a:rPr lang="de-DE" baseline="0" dirty="0"/>
              <a:t>bereits jetzt näher eingehen mag, muss man entscheiden.)</a:t>
            </a:r>
          </a:p>
          <a:p>
            <a:endParaRPr lang="de-DE" dirty="0"/>
          </a:p>
        </p:txBody>
      </p:sp>
      <p:sp>
        <p:nvSpPr>
          <p:cNvPr id="4" name="Foliennummernplatzhalter 3"/>
          <p:cNvSpPr>
            <a:spLocks noGrp="1"/>
          </p:cNvSpPr>
          <p:nvPr>
            <p:ph type="sldNum" sz="quarter" idx="10"/>
          </p:nvPr>
        </p:nvSpPr>
        <p:spPr/>
        <p:txBody>
          <a:bodyPr/>
          <a:lstStyle/>
          <a:p>
            <a:pPr defTabSz="927293">
              <a:defRPr/>
            </a:pPr>
            <a:fld id="{361D397E-2BEB-43E6-8B38-139E4F452031}" type="slidenum">
              <a:rPr lang="de-DE">
                <a:solidFill>
                  <a:prstClr val="black"/>
                </a:solidFill>
                <a:latin typeface="Calibri"/>
              </a:rPr>
              <a:pPr defTabSz="927293">
                <a:defRPr/>
              </a:pPr>
              <a:t>11</a:t>
            </a:fld>
            <a:endParaRPr lang="de-DE">
              <a:solidFill>
                <a:prstClr val="black"/>
              </a:solidFill>
              <a:latin typeface="Calibri"/>
            </a:endParaRPr>
          </a:p>
        </p:txBody>
      </p:sp>
    </p:spTree>
    <p:extLst>
      <p:ext uri="{BB962C8B-B14F-4D97-AF65-F5344CB8AC3E}">
        <p14:creationId xmlns:p14="http://schemas.microsoft.com/office/powerpoint/2010/main" val="2279574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61D397E-2BEB-43E6-8B38-139E4F452031}" type="slidenum">
              <a:rPr lang="de-DE" smtClean="0"/>
              <a:pPr/>
              <a:t>12</a:t>
            </a:fld>
            <a:endParaRPr lang="de-DE"/>
          </a:p>
        </p:txBody>
      </p:sp>
    </p:spTree>
    <p:extLst>
      <p:ext uri="{BB962C8B-B14F-4D97-AF65-F5344CB8AC3E}">
        <p14:creationId xmlns:p14="http://schemas.microsoft.com/office/powerpoint/2010/main" val="3642431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61D397E-2BEB-43E6-8B38-139E4F452031}" type="slidenum">
              <a:rPr lang="de-DE" smtClean="0"/>
              <a:pPr/>
              <a:t>13</a:t>
            </a:fld>
            <a:endParaRPr lang="de-DE"/>
          </a:p>
        </p:txBody>
      </p:sp>
    </p:spTree>
    <p:extLst>
      <p:ext uri="{BB962C8B-B14F-4D97-AF65-F5344CB8AC3E}">
        <p14:creationId xmlns:p14="http://schemas.microsoft.com/office/powerpoint/2010/main" val="1066142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361D397E-2BEB-43E6-8B38-139E4F452031}" type="slidenum">
              <a:rPr lang="de-DE" smtClean="0"/>
              <a:pPr/>
              <a:t>14</a:t>
            </a:fld>
            <a:endParaRPr lang="de-DE"/>
          </a:p>
        </p:txBody>
      </p:sp>
    </p:spTree>
    <p:extLst>
      <p:ext uri="{BB962C8B-B14F-4D97-AF65-F5344CB8AC3E}">
        <p14:creationId xmlns:p14="http://schemas.microsoft.com/office/powerpoint/2010/main" val="2468332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61D397E-2BEB-43E6-8B38-139E4F452031}" type="slidenum">
              <a:rPr lang="de-DE" smtClean="0"/>
              <a:pPr/>
              <a:t>15</a:t>
            </a:fld>
            <a:endParaRPr lang="de-DE"/>
          </a:p>
        </p:txBody>
      </p:sp>
    </p:spTree>
    <p:extLst>
      <p:ext uri="{BB962C8B-B14F-4D97-AF65-F5344CB8AC3E}">
        <p14:creationId xmlns:p14="http://schemas.microsoft.com/office/powerpoint/2010/main" val="1107046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27175">
              <a:defRPr/>
            </a:pPr>
            <a:endParaRPr lang="de-DE" dirty="0"/>
          </a:p>
        </p:txBody>
      </p:sp>
      <p:sp>
        <p:nvSpPr>
          <p:cNvPr id="4" name="Foliennummernplatzhalter 3"/>
          <p:cNvSpPr>
            <a:spLocks noGrp="1"/>
          </p:cNvSpPr>
          <p:nvPr>
            <p:ph type="sldNum" sz="quarter" idx="10"/>
          </p:nvPr>
        </p:nvSpPr>
        <p:spPr/>
        <p:txBody>
          <a:bodyPr/>
          <a:lstStyle/>
          <a:p>
            <a:fld id="{361D397E-2BEB-43E6-8B38-139E4F452031}" type="slidenum">
              <a:rPr lang="de-DE" smtClean="0"/>
              <a:pPr/>
              <a:t>16</a:t>
            </a:fld>
            <a:endParaRPr lang="de-DE"/>
          </a:p>
        </p:txBody>
      </p:sp>
    </p:spTree>
    <p:extLst>
      <p:ext uri="{BB962C8B-B14F-4D97-AF65-F5344CB8AC3E}">
        <p14:creationId xmlns:p14="http://schemas.microsoft.com/office/powerpoint/2010/main" val="1431442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61D397E-2BEB-43E6-8B38-139E4F452031}" type="slidenum">
              <a:rPr lang="de-DE" smtClean="0"/>
              <a:pPr/>
              <a:t>17</a:t>
            </a:fld>
            <a:endParaRPr lang="de-DE"/>
          </a:p>
        </p:txBody>
      </p:sp>
    </p:spTree>
    <p:extLst>
      <p:ext uri="{BB962C8B-B14F-4D97-AF65-F5344CB8AC3E}">
        <p14:creationId xmlns:p14="http://schemas.microsoft.com/office/powerpoint/2010/main" val="2216388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61D397E-2BEB-43E6-8B38-139E4F452031}" type="slidenum">
              <a:rPr lang="de-DE" smtClean="0"/>
              <a:pPr/>
              <a:t>18</a:t>
            </a:fld>
            <a:endParaRPr lang="de-DE"/>
          </a:p>
        </p:txBody>
      </p:sp>
    </p:spTree>
    <p:extLst>
      <p:ext uri="{BB962C8B-B14F-4D97-AF65-F5344CB8AC3E}">
        <p14:creationId xmlns:p14="http://schemas.microsoft.com/office/powerpoint/2010/main" val="3901099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ltLang="de-DE" dirty="0"/>
          </a:p>
        </p:txBody>
      </p:sp>
      <p:sp>
        <p:nvSpPr>
          <p:cNvPr id="4" name="Foliennummernplatzhalter 3"/>
          <p:cNvSpPr>
            <a:spLocks noGrp="1"/>
          </p:cNvSpPr>
          <p:nvPr>
            <p:ph type="sldNum" sz="quarter" idx="10"/>
          </p:nvPr>
        </p:nvSpPr>
        <p:spPr/>
        <p:txBody>
          <a:bodyPr/>
          <a:lstStyle/>
          <a:p>
            <a:fld id="{361D397E-2BEB-43E6-8B38-139E4F452031}" type="slidenum">
              <a:rPr lang="de-DE" smtClean="0"/>
              <a:pPr/>
              <a:t>19</a:t>
            </a:fld>
            <a:endParaRPr lang="de-DE"/>
          </a:p>
        </p:txBody>
      </p:sp>
    </p:spTree>
    <p:extLst>
      <p:ext uri="{BB962C8B-B14F-4D97-AF65-F5344CB8AC3E}">
        <p14:creationId xmlns:p14="http://schemas.microsoft.com/office/powerpoint/2010/main" val="904954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61D397E-2BEB-43E6-8B38-139E4F452031}" type="slidenum">
              <a:rPr lang="de-DE" smtClean="0"/>
              <a:pPr/>
              <a:t>2</a:t>
            </a:fld>
            <a:endParaRPr lang="de-DE"/>
          </a:p>
        </p:txBody>
      </p:sp>
    </p:spTree>
    <p:extLst>
      <p:ext uri="{BB962C8B-B14F-4D97-AF65-F5344CB8AC3E}">
        <p14:creationId xmlns:p14="http://schemas.microsoft.com/office/powerpoint/2010/main" val="1860946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61D397E-2BEB-43E6-8B38-139E4F452031}" type="slidenum">
              <a:rPr lang="de-DE" smtClean="0"/>
              <a:pPr/>
              <a:t>3</a:t>
            </a:fld>
            <a:endParaRPr lang="de-DE"/>
          </a:p>
        </p:txBody>
      </p:sp>
    </p:spTree>
    <p:extLst>
      <p:ext uri="{BB962C8B-B14F-4D97-AF65-F5344CB8AC3E}">
        <p14:creationId xmlns:p14="http://schemas.microsoft.com/office/powerpoint/2010/main" val="4244363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27293">
              <a:defRPr/>
            </a:pPr>
            <a:endParaRPr lang="de-DE" dirty="0"/>
          </a:p>
        </p:txBody>
      </p:sp>
      <p:sp>
        <p:nvSpPr>
          <p:cNvPr id="4" name="Foliennummernplatzhalter 3"/>
          <p:cNvSpPr>
            <a:spLocks noGrp="1"/>
          </p:cNvSpPr>
          <p:nvPr>
            <p:ph type="sldNum" sz="quarter" idx="10"/>
          </p:nvPr>
        </p:nvSpPr>
        <p:spPr/>
        <p:txBody>
          <a:bodyPr/>
          <a:lstStyle/>
          <a:p>
            <a:fld id="{361D397E-2BEB-43E6-8B38-139E4F452031}" type="slidenum">
              <a:rPr lang="de-DE" smtClean="0"/>
              <a:pPr/>
              <a:t>4</a:t>
            </a:fld>
            <a:endParaRPr lang="de-DE"/>
          </a:p>
        </p:txBody>
      </p:sp>
    </p:spTree>
    <p:extLst>
      <p:ext uri="{BB962C8B-B14F-4D97-AF65-F5344CB8AC3E}">
        <p14:creationId xmlns:p14="http://schemas.microsoft.com/office/powerpoint/2010/main" val="3107838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27293">
              <a:defRPr/>
            </a:pPr>
            <a:endParaRPr lang="de-DE" dirty="0"/>
          </a:p>
        </p:txBody>
      </p:sp>
      <p:sp>
        <p:nvSpPr>
          <p:cNvPr id="4" name="Foliennummernplatzhalter 3"/>
          <p:cNvSpPr>
            <a:spLocks noGrp="1"/>
          </p:cNvSpPr>
          <p:nvPr>
            <p:ph type="sldNum" sz="quarter" idx="10"/>
          </p:nvPr>
        </p:nvSpPr>
        <p:spPr/>
        <p:txBody>
          <a:bodyPr/>
          <a:lstStyle/>
          <a:p>
            <a:pPr defTabSz="927293">
              <a:defRPr/>
            </a:pPr>
            <a:fld id="{361D397E-2BEB-43E6-8B38-139E4F452031}" type="slidenum">
              <a:rPr lang="de-DE">
                <a:solidFill>
                  <a:prstClr val="black"/>
                </a:solidFill>
                <a:latin typeface="Calibri"/>
              </a:rPr>
              <a:pPr defTabSz="927293">
                <a:defRPr/>
              </a:pPr>
              <a:t>5</a:t>
            </a:fld>
            <a:endParaRPr lang="de-DE">
              <a:solidFill>
                <a:prstClr val="black"/>
              </a:solidFill>
              <a:latin typeface="Calibri"/>
            </a:endParaRPr>
          </a:p>
        </p:txBody>
      </p:sp>
    </p:spTree>
    <p:extLst>
      <p:ext uri="{BB962C8B-B14F-4D97-AF65-F5344CB8AC3E}">
        <p14:creationId xmlns:p14="http://schemas.microsoft.com/office/powerpoint/2010/main" val="316677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61D397E-2BEB-43E6-8B38-139E4F452031}" type="slidenum">
              <a:rPr lang="de-DE" smtClean="0"/>
              <a:pPr/>
              <a:t>6</a:t>
            </a:fld>
            <a:endParaRPr lang="de-DE"/>
          </a:p>
        </p:txBody>
      </p:sp>
    </p:spTree>
    <p:extLst>
      <p:ext uri="{BB962C8B-B14F-4D97-AF65-F5344CB8AC3E}">
        <p14:creationId xmlns:p14="http://schemas.microsoft.com/office/powerpoint/2010/main" val="2280273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27293">
              <a:defRPr/>
            </a:pPr>
            <a:endParaRPr lang="de-DE" dirty="0"/>
          </a:p>
        </p:txBody>
      </p:sp>
      <p:sp>
        <p:nvSpPr>
          <p:cNvPr id="4" name="Foliennummernplatzhalter 3"/>
          <p:cNvSpPr>
            <a:spLocks noGrp="1"/>
          </p:cNvSpPr>
          <p:nvPr>
            <p:ph type="sldNum" sz="quarter" idx="10"/>
          </p:nvPr>
        </p:nvSpPr>
        <p:spPr/>
        <p:txBody>
          <a:bodyPr/>
          <a:lstStyle/>
          <a:p>
            <a:fld id="{361D397E-2BEB-43E6-8B38-139E4F452031}" type="slidenum">
              <a:rPr lang="de-DE" smtClean="0"/>
              <a:pPr/>
              <a:t>7</a:t>
            </a:fld>
            <a:endParaRPr lang="de-DE"/>
          </a:p>
        </p:txBody>
      </p:sp>
    </p:spTree>
    <p:extLst>
      <p:ext uri="{BB962C8B-B14F-4D97-AF65-F5344CB8AC3E}">
        <p14:creationId xmlns:p14="http://schemas.microsoft.com/office/powerpoint/2010/main" val="166954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27293">
              <a:defRPr/>
            </a:pPr>
            <a:endParaRPr lang="de-DE" dirty="0"/>
          </a:p>
        </p:txBody>
      </p:sp>
      <p:sp>
        <p:nvSpPr>
          <p:cNvPr id="4" name="Foliennummernplatzhalter 3"/>
          <p:cNvSpPr>
            <a:spLocks noGrp="1"/>
          </p:cNvSpPr>
          <p:nvPr>
            <p:ph type="sldNum" sz="quarter" idx="10"/>
          </p:nvPr>
        </p:nvSpPr>
        <p:spPr/>
        <p:txBody>
          <a:bodyPr/>
          <a:lstStyle/>
          <a:p>
            <a:fld id="{361D397E-2BEB-43E6-8B38-139E4F452031}" type="slidenum">
              <a:rPr lang="de-DE" smtClean="0"/>
              <a:pPr/>
              <a:t>8</a:t>
            </a:fld>
            <a:endParaRPr lang="de-DE"/>
          </a:p>
        </p:txBody>
      </p:sp>
    </p:spTree>
    <p:extLst>
      <p:ext uri="{BB962C8B-B14F-4D97-AF65-F5344CB8AC3E}">
        <p14:creationId xmlns:p14="http://schemas.microsoft.com/office/powerpoint/2010/main" val="9233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000" i="1" dirty="0"/>
          </a:p>
        </p:txBody>
      </p:sp>
      <p:sp>
        <p:nvSpPr>
          <p:cNvPr id="4" name="Foliennummernplatzhalter 3"/>
          <p:cNvSpPr>
            <a:spLocks noGrp="1"/>
          </p:cNvSpPr>
          <p:nvPr>
            <p:ph type="sldNum" sz="quarter" idx="10"/>
          </p:nvPr>
        </p:nvSpPr>
        <p:spPr/>
        <p:txBody>
          <a:bodyPr/>
          <a:lstStyle/>
          <a:p>
            <a:pPr defTabSz="927293">
              <a:defRPr/>
            </a:pPr>
            <a:fld id="{361D397E-2BEB-43E6-8B38-139E4F452031}" type="slidenum">
              <a:rPr lang="de-DE">
                <a:solidFill>
                  <a:prstClr val="black"/>
                </a:solidFill>
                <a:latin typeface="Calibri"/>
              </a:rPr>
              <a:pPr defTabSz="927293">
                <a:defRPr/>
              </a:pPr>
              <a:t>9</a:t>
            </a:fld>
            <a:endParaRPr lang="de-DE">
              <a:solidFill>
                <a:prstClr val="black"/>
              </a:solidFill>
              <a:latin typeface="Calibri"/>
            </a:endParaRPr>
          </a:p>
        </p:txBody>
      </p:sp>
    </p:spTree>
    <p:extLst>
      <p:ext uri="{BB962C8B-B14F-4D97-AF65-F5344CB8AC3E}">
        <p14:creationId xmlns:p14="http://schemas.microsoft.com/office/powerpoint/2010/main" val="1604993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2732263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38312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2534768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342485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3808028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812377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2477075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2102712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2093635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li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893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hulberatung">
    <p:spTree>
      <p:nvGrpSpPr>
        <p:cNvPr id="1" name=""/>
        <p:cNvGrpSpPr/>
        <p:nvPr/>
      </p:nvGrpSpPr>
      <p:grpSpPr>
        <a:xfrm>
          <a:off x="0" y="0"/>
          <a:ext cx="0" cy="0"/>
          <a:chOff x="0" y="0"/>
          <a:chExt cx="0" cy="0"/>
        </a:xfrm>
      </p:grpSpPr>
      <p:sp>
        <p:nvSpPr>
          <p:cNvPr id="4" name="Inhaltsplatzhalter 2"/>
          <p:cNvSpPr>
            <a:spLocks noGrp="1"/>
          </p:cNvSpPr>
          <p:nvPr>
            <p:ph idx="1"/>
          </p:nvPr>
        </p:nvSpPr>
        <p:spPr>
          <a:xfrm>
            <a:off x="609600" y="1844675"/>
            <a:ext cx="10972800" cy="4281488"/>
          </a:xfrm>
          <a:prstGeom prst="rect">
            <a:avLst/>
          </a:prstGeom>
        </p:spPr>
        <p:txBody>
          <a:bodyPr/>
          <a:lstStyle>
            <a:lvl1pPr>
              <a:buClr>
                <a:srgbClr val="3315A3"/>
              </a:buClr>
              <a:buSzPct val="150000"/>
              <a:buFont typeface="Arial" pitchFamily="34" charset="0"/>
              <a:buChar char="•"/>
              <a:defRPr/>
            </a:lvl1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Foliennummernplatzhalter 3"/>
          <p:cNvSpPr>
            <a:spLocks noGrp="1"/>
          </p:cNvSpPr>
          <p:nvPr>
            <p:ph type="sldNum" sz="quarter" idx="10"/>
          </p:nvPr>
        </p:nvSpPr>
        <p:spPr>
          <a:xfrm>
            <a:off x="10896600" y="6492876"/>
            <a:ext cx="1295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563D04B6-65E3-49C8-AA6F-142111B64DCF}" type="slidenum">
              <a:rPr lang="de-DE" altLang="de-DE"/>
              <a:pPr>
                <a:defRPr/>
              </a:pPr>
              <a:t>‹Nr.›</a:t>
            </a:fld>
            <a:endParaRPr lang="de-DE" altLang="de-DE"/>
          </a:p>
        </p:txBody>
      </p:sp>
    </p:spTree>
    <p:extLst>
      <p:ext uri="{BB962C8B-B14F-4D97-AF65-F5344CB8AC3E}">
        <p14:creationId xmlns:p14="http://schemas.microsoft.com/office/powerpoint/2010/main" val="1229073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192089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3088725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2063201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227291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3468279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2120775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655159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68000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19920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386132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uppieren 6"/>
          <p:cNvGrpSpPr>
            <a:grpSpLocks/>
          </p:cNvGrpSpPr>
          <p:nvPr userDrawn="1"/>
        </p:nvGrpSpPr>
        <p:grpSpPr bwMode="auto">
          <a:xfrm>
            <a:off x="814918" y="260351"/>
            <a:ext cx="10850033" cy="1177925"/>
            <a:chOff x="611560" y="404665"/>
            <a:chExt cx="8137039" cy="1178157"/>
          </a:xfrm>
        </p:grpSpPr>
        <p:grpSp>
          <p:nvGrpSpPr>
            <p:cNvPr id="1028" name="Group 31"/>
            <p:cNvGrpSpPr>
              <a:grpSpLocks/>
            </p:cNvGrpSpPr>
            <p:nvPr userDrawn="1"/>
          </p:nvGrpSpPr>
          <p:grpSpPr bwMode="auto">
            <a:xfrm>
              <a:off x="611560" y="404665"/>
              <a:ext cx="8021649" cy="1123951"/>
              <a:chOff x="113" y="119"/>
              <a:chExt cx="5053" cy="708"/>
            </a:xfrm>
          </p:grpSpPr>
          <p:sp>
            <p:nvSpPr>
              <p:cNvPr id="10" name="Rectangle 24"/>
              <p:cNvSpPr>
                <a:spLocks noChangeArrowheads="1"/>
              </p:cNvSpPr>
              <p:nvPr/>
            </p:nvSpPr>
            <p:spPr bwMode="auto">
              <a:xfrm>
                <a:off x="1439" y="164"/>
                <a:ext cx="14" cy="663"/>
              </a:xfrm>
              <a:prstGeom prst="rect">
                <a:avLst/>
              </a:prstGeom>
              <a:solidFill>
                <a:schemeClr val="bg1">
                  <a:lumMod val="65000"/>
                </a:schemeClr>
              </a:solidFill>
              <a:ln w="9525">
                <a:noFill/>
                <a:miter lim="800000"/>
                <a:headEnd/>
                <a:tailEnd/>
              </a:ln>
            </p:spPr>
            <p:txBody>
              <a:bodyPr wrap="none" anchor="ctr"/>
              <a:lstStyle/>
              <a:p>
                <a:pPr eaLnBrk="1" fontAlgn="auto" hangingPunct="1">
                  <a:spcBef>
                    <a:spcPts val="0"/>
                  </a:spcBef>
                  <a:spcAft>
                    <a:spcPts val="0"/>
                  </a:spcAft>
                  <a:defRPr/>
                </a:pPr>
                <a:endParaRPr lang="de-DE" sz="1800">
                  <a:latin typeface="+mn-lt"/>
                  <a:cs typeface="+mn-cs"/>
                </a:endParaRPr>
              </a:p>
            </p:txBody>
          </p:sp>
          <p:grpSp>
            <p:nvGrpSpPr>
              <p:cNvPr id="1031" name="Group 29"/>
              <p:cNvGrpSpPr>
                <a:grpSpLocks/>
              </p:cNvGrpSpPr>
              <p:nvPr/>
            </p:nvGrpSpPr>
            <p:grpSpPr bwMode="auto">
              <a:xfrm>
                <a:off x="113" y="119"/>
                <a:ext cx="5053" cy="599"/>
                <a:chOff x="113" y="119"/>
                <a:chExt cx="5053" cy="599"/>
              </a:xfrm>
            </p:grpSpPr>
            <p:grpSp>
              <p:nvGrpSpPr>
                <p:cNvPr id="1032" name="Group 17"/>
                <p:cNvGrpSpPr>
                  <a:grpSpLocks/>
                </p:cNvGrpSpPr>
                <p:nvPr/>
              </p:nvGrpSpPr>
              <p:grpSpPr bwMode="auto">
                <a:xfrm>
                  <a:off x="1285" y="232"/>
                  <a:ext cx="317" cy="299"/>
                  <a:chOff x="720" y="336"/>
                  <a:chExt cx="624" cy="432"/>
                </a:xfrm>
              </p:grpSpPr>
              <p:sp>
                <p:nvSpPr>
                  <p:cNvPr id="1040" name="Rectangle 18"/>
                  <p:cNvSpPr>
                    <a:spLocks noChangeArrowheads="1"/>
                  </p:cNvSpPr>
                  <p:nvPr/>
                </p:nvSpPr>
                <p:spPr bwMode="auto">
                  <a:xfrm>
                    <a:off x="720" y="336"/>
                    <a:ext cx="384" cy="432"/>
                  </a:xfrm>
                  <a:prstGeom prst="rect">
                    <a:avLst/>
                  </a:prstGeom>
                  <a:noFill/>
                  <a:ln>
                    <a:noFill/>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de-DE" altLang="de-DE" sz="1800">
                      <a:latin typeface="Calibri" panose="020F0502020204030204" pitchFamily="34" charset="0"/>
                    </a:endParaRPr>
                  </a:p>
                </p:txBody>
              </p:sp>
              <p:sp>
                <p:nvSpPr>
                  <p:cNvPr id="1041" name="Rectangle 19"/>
                  <p:cNvSpPr>
                    <a:spLocks noChangeArrowheads="1"/>
                  </p:cNvSpPr>
                  <p:nvPr/>
                </p:nvSpPr>
                <p:spPr bwMode="auto">
                  <a:xfrm>
                    <a:off x="1056" y="336"/>
                    <a:ext cx="280" cy="432"/>
                  </a:xfrm>
                  <a:prstGeom prst="rect">
                    <a:avLst/>
                  </a:prstGeom>
                  <a:noFill/>
                  <a:ln>
                    <a:noFill/>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de-DE" altLang="de-DE" sz="1800">
                      <a:latin typeface="Calibri" panose="020F0502020204030204" pitchFamily="34" charset="0"/>
                    </a:endParaRPr>
                  </a:p>
                </p:txBody>
              </p:sp>
            </p:grpSp>
            <p:sp>
              <p:nvSpPr>
                <p:cNvPr id="1037" name="Rectangle 23"/>
                <p:cNvSpPr>
                  <a:spLocks noChangeArrowheads="1"/>
                </p:cNvSpPr>
                <p:nvPr/>
              </p:nvSpPr>
              <p:spPr bwMode="auto">
                <a:xfrm>
                  <a:off x="1156" y="452"/>
                  <a:ext cx="250" cy="266"/>
                </a:xfrm>
                <a:prstGeom prst="rect">
                  <a:avLst/>
                </a:prstGeom>
                <a:noFill/>
                <a:ln>
                  <a:noFill/>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de-DE" altLang="de-DE" sz="1800">
                    <a:latin typeface="Calibri" panose="020F0502020204030204" pitchFamily="34" charset="0"/>
                  </a:endParaRPr>
                </a:p>
              </p:txBody>
            </p:sp>
            <p:sp>
              <p:nvSpPr>
                <p:cNvPr id="14" name="Rectangle 25"/>
                <p:cNvSpPr>
                  <a:spLocks noChangeArrowheads="1"/>
                </p:cNvSpPr>
                <p:nvPr/>
              </p:nvSpPr>
              <p:spPr bwMode="auto">
                <a:xfrm flipV="1">
                  <a:off x="1293" y="618"/>
                  <a:ext cx="3873" cy="35"/>
                </a:xfrm>
                <a:prstGeom prst="rect">
                  <a:avLst/>
                </a:prstGeom>
                <a:solidFill>
                  <a:schemeClr val="bg1">
                    <a:lumMod val="65000"/>
                  </a:schemeClr>
                </a:solidFill>
                <a:ln w="9525">
                  <a:noFill/>
                  <a:miter lim="800000"/>
                  <a:headEnd/>
                  <a:tailEnd/>
                </a:ln>
              </p:spPr>
              <p:txBody>
                <a:bodyPr wrap="none" anchor="ctr"/>
                <a:lstStyle/>
                <a:p>
                  <a:pPr eaLnBrk="1" fontAlgn="auto" hangingPunct="1">
                    <a:spcBef>
                      <a:spcPts val="0"/>
                    </a:spcBef>
                    <a:spcAft>
                      <a:spcPts val="0"/>
                    </a:spcAft>
                    <a:defRPr/>
                  </a:pPr>
                  <a:endParaRPr lang="de-DE" sz="1800">
                    <a:latin typeface="+mn-lt"/>
                    <a:cs typeface="+mn-cs"/>
                  </a:endParaRPr>
                </a:p>
              </p:txBody>
            </p:sp>
            <p:pic>
              <p:nvPicPr>
                <p:cNvPr id="1035" name="Picture 26" descr="logo"/>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13" y="119"/>
                  <a:ext cx="1111" cy="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3" name="Rectangle 14"/>
            <p:cNvSpPr>
              <a:spLocks noChangeArrowheads="1"/>
            </p:cNvSpPr>
            <p:nvPr userDrawn="1"/>
          </p:nvSpPr>
          <p:spPr bwMode="auto">
            <a:xfrm>
              <a:off x="3060926" y="1196984"/>
              <a:ext cx="5687673" cy="385838"/>
            </a:xfrm>
            <a:prstGeom prst="rect">
              <a:avLst/>
            </a:prstGeom>
            <a:noFill/>
            <a:ln>
              <a:noFill/>
            </a:ln>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de-DE" altLang="de-DE" sz="1800">
                <a:solidFill>
                  <a:srgbClr val="159B5E"/>
                </a:solidFill>
                <a:latin typeface="Calibri" panose="020F0502020204030204" pitchFamily="34" charset="0"/>
              </a:endParaRPr>
            </a:p>
          </p:txBody>
        </p:sp>
      </p:grpSp>
      <p:sp>
        <p:nvSpPr>
          <p:cNvPr id="1027" name="Textfeld 22"/>
          <p:cNvSpPr txBox="1">
            <a:spLocks noChangeArrowheads="1"/>
          </p:cNvSpPr>
          <p:nvPr userDrawn="1"/>
        </p:nvSpPr>
        <p:spPr bwMode="auto">
          <a:xfrm>
            <a:off x="3983567" y="6488114"/>
            <a:ext cx="4417484" cy="36988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altLang="de-DE" sz="1800">
                <a:solidFill>
                  <a:srgbClr val="3315A3"/>
                </a:solidFill>
              </a:rPr>
              <a:t>www.schulberatung.bayern.de   </a:t>
            </a:r>
          </a:p>
        </p:txBody>
      </p:sp>
    </p:spTree>
    <p:extLst>
      <p:ext uri="{BB962C8B-B14F-4D97-AF65-F5344CB8AC3E}">
        <p14:creationId xmlns:p14="http://schemas.microsoft.com/office/powerpoint/2010/main" val="221313530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4.m4a"/><Relationship Id="rId7" Type="http://schemas.openxmlformats.org/officeDocument/2006/relationships/image" Target="../media/image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notesSlide" Target="../notesSlides/notesSlide13.xml"/><Relationship Id="rId5" Type="http://schemas.openxmlformats.org/officeDocument/2006/relationships/slideLayout" Target="../slideLayouts/slideLayout18.xml"/><Relationship Id="rId4" Type="http://schemas.openxmlformats.org/officeDocument/2006/relationships/audio" Target="../media/media14.m4a"/><Relationship Id="rId9"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8.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9.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hyperlink" Target="http://www.km.bayern.de/" TargetMode="External"/><Relationship Id="rId3" Type="http://schemas.openxmlformats.org/officeDocument/2006/relationships/slideLayout" Target="../slideLayouts/slideLayout18.xml"/><Relationship Id="rId7" Type="http://schemas.openxmlformats.org/officeDocument/2006/relationships/image" Target="../media/image20.png"/><Relationship Id="rId12"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www.schulberatung.bayern.de/" TargetMode="External"/><Relationship Id="rId11" Type="http://schemas.openxmlformats.org/officeDocument/2006/relationships/image" Target="../media/image23.emf"/><Relationship Id="rId5" Type="http://schemas.openxmlformats.org/officeDocument/2006/relationships/hyperlink" Target="http://www.meinbildungsweg.de/" TargetMode="External"/><Relationship Id="rId10" Type="http://schemas.openxmlformats.org/officeDocument/2006/relationships/image" Target="../media/image22.gif"/><Relationship Id="rId4" Type="http://schemas.openxmlformats.org/officeDocument/2006/relationships/notesSlide" Target="../notesSlides/notesSlide18.xml"/><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2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18.xml"/><Relationship Id="rId7" Type="http://schemas.openxmlformats.org/officeDocument/2006/relationships/image" Target="../media/image1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1"/>
            <a:ext cx="12192000" cy="6858001"/>
          </a:xfrm>
          <a:prstGeom prst="rect">
            <a:avLst/>
          </a:prstGeom>
          <a:solidFill>
            <a:srgbClr val="CBD8F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p:cNvPicPr>
            <a:picLocks noChangeAspect="1" noChangeArrowheads="1"/>
          </p:cNvPicPr>
          <p:nvPr/>
        </p:nvPicPr>
        <p:blipFill>
          <a:blip r:embed="rId5" cstate="print"/>
          <a:srcRect/>
          <a:stretch>
            <a:fillRect/>
          </a:stretch>
        </p:blipFill>
        <p:spPr bwMode="auto">
          <a:xfrm rot="16200000">
            <a:off x="2328039" y="377941"/>
            <a:ext cx="7315200" cy="5644918"/>
          </a:xfrm>
          <a:prstGeom prst="rect">
            <a:avLst/>
          </a:prstGeom>
          <a:noFill/>
          <a:ln w="9525">
            <a:solidFill>
              <a:schemeClr val="tx1"/>
            </a:solidFill>
            <a:miter lim="800000"/>
            <a:headEnd/>
            <a:tailEnd/>
          </a:ln>
        </p:spPr>
      </p:pic>
      <p:sp>
        <p:nvSpPr>
          <p:cNvPr id="4" name="Rechteck 3"/>
          <p:cNvSpPr/>
          <p:nvPr/>
        </p:nvSpPr>
        <p:spPr>
          <a:xfrm>
            <a:off x="0" y="0"/>
            <a:ext cx="3116424"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Rechteck 4"/>
          <p:cNvSpPr/>
          <p:nvPr/>
        </p:nvSpPr>
        <p:spPr>
          <a:xfrm>
            <a:off x="8808098" y="0"/>
            <a:ext cx="3383902"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p:cNvSpPr txBox="1"/>
          <p:nvPr/>
        </p:nvSpPr>
        <p:spPr>
          <a:xfrm>
            <a:off x="279435" y="2856091"/>
            <a:ext cx="2609817" cy="1569660"/>
          </a:xfrm>
          <a:prstGeom prst="rect">
            <a:avLst/>
          </a:prstGeom>
          <a:noFill/>
        </p:spPr>
        <p:txBody>
          <a:bodyPr wrap="none" rtlCol="0">
            <a:spAutoFit/>
          </a:bodyPr>
          <a:lstStyle/>
          <a:p>
            <a:r>
              <a:rPr lang="de-DE" sz="3200" b="1" i="1" dirty="0">
                <a:solidFill>
                  <a:schemeClr val="bg1"/>
                </a:solidFill>
              </a:rPr>
              <a:t>Ein Abend</a:t>
            </a:r>
          </a:p>
          <a:p>
            <a:r>
              <a:rPr lang="de-DE" sz="3200" b="1" i="1" dirty="0">
                <a:solidFill>
                  <a:schemeClr val="bg1"/>
                </a:solidFill>
              </a:rPr>
              <a:t>der</a:t>
            </a:r>
            <a:br>
              <a:rPr lang="de-DE" sz="3200" b="1" i="1" dirty="0">
                <a:solidFill>
                  <a:schemeClr val="bg1"/>
                </a:solidFill>
              </a:rPr>
            </a:br>
            <a:r>
              <a:rPr lang="de-DE" sz="3200" b="1" i="1" dirty="0">
                <a:solidFill>
                  <a:schemeClr val="bg1"/>
                </a:solidFill>
              </a:rPr>
              <a:t>Möglichkeiten</a:t>
            </a:r>
          </a:p>
        </p:txBody>
      </p:sp>
      <p:sp>
        <p:nvSpPr>
          <p:cNvPr id="7" name="Textfeld 6"/>
          <p:cNvSpPr txBox="1"/>
          <p:nvPr/>
        </p:nvSpPr>
        <p:spPr>
          <a:xfrm>
            <a:off x="235776" y="516174"/>
            <a:ext cx="2653476" cy="3046988"/>
          </a:xfrm>
          <a:prstGeom prst="rect">
            <a:avLst/>
          </a:prstGeom>
          <a:noFill/>
        </p:spPr>
        <p:txBody>
          <a:bodyPr wrap="square" rtlCol="0">
            <a:spAutoFit/>
          </a:bodyPr>
          <a:lstStyle/>
          <a:p>
            <a:r>
              <a:rPr lang="de-DE" sz="3200" b="1" u="sng" dirty="0">
                <a:solidFill>
                  <a:schemeClr val="bg1"/>
                </a:solidFill>
              </a:rPr>
              <a:t>Info-Abend</a:t>
            </a:r>
          </a:p>
          <a:p>
            <a:r>
              <a:rPr lang="de-DE" sz="3200" b="1" u="sng" dirty="0">
                <a:solidFill>
                  <a:schemeClr val="bg1"/>
                </a:solidFill>
              </a:rPr>
              <a:t>2./3. Klasse</a:t>
            </a:r>
          </a:p>
          <a:p>
            <a:endParaRPr lang="de-DE" sz="3200" b="1" u="sng" dirty="0">
              <a:solidFill>
                <a:schemeClr val="bg1"/>
              </a:solidFill>
            </a:endParaRPr>
          </a:p>
          <a:p>
            <a:endParaRPr lang="de-DE" sz="3200" b="1" u="sng" dirty="0">
              <a:solidFill>
                <a:schemeClr val="bg1"/>
              </a:solidFill>
            </a:endParaRPr>
          </a:p>
          <a:p>
            <a:r>
              <a:rPr lang="de-DE" sz="3200" b="1" i="1" dirty="0">
                <a:solidFill>
                  <a:schemeClr val="bg1"/>
                </a:solidFill>
              </a:rPr>
              <a:t/>
            </a:r>
            <a:br>
              <a:rPr lang="de-DE" sz="3200" b="1" i="1" dirty="0">
                <a:solidFill>
                  <a:schemeClr val="bg1"/>
                </a:solidFill>
              </a:rPr>
            </a:br>
            <a:endParaRPr lang="de-DE" sz="3200" b="1" i="1" dirty="0">
              <a:solidFill>
                <a:schemeClr val="bg1"/>
              </a:solidFill>
            </a:endParaRPr>
          </a:p>
        </p:txBody>
      </p:sp>
      <p:pic>
        <p:nvPicPr>
          <p:cNvPr id="2" name="Picture 2"/>
          <p:cNvPicPr>
            <a:picLocks noChangeAspect="1" noChangeArrowheads="1"/>
          </p:cNvPicPr>
          <p:nvPr/>
        </p:nvPicPr>
        <p:blipFill>
          <a:blip r:embed="rId6" cstate="print"/>
          <a:srcRect/>
          <a:stretch>
            <a:fillRect/>
          </a:stretch>
        </p:blipFill>
        <p:spPr bwMode="auto">
          <a:xfrm>
            <a:off x="9141394" y="93653"/>
            <a:ext cx="2705100" cy="1485900"/>
          </a:xfrm>
          <a:prstGeom prst="rect">
            <a:avLst/>
          </a:prstGeom>
          <a:noFill/>
          <a:ln w="9525">
            <a:noFill/>
            <a:miter lim="800000"/>
            <a:headEnd/>
            <a:tailEnd/>
          </a:ln>
        </p:spPr>
      </p:pic>
      <p:pic>
        <p:nvPicPr>
          <p:cNvPr id="8" name="Aufgezeichneter Sound">
            <a:hlinkClick r:id="" action="ppaction://media"/>
            <a:extLst>
              <a:ext uri="{FF2B5EF4-FFF2-40B4-BE49-F238E27FC236}">
                <a16:creationId xmlns:a16="http://schemas.microsoft.com/office/drawing/2014/main" xmlns="" id="{41E230F2-8671-4CDB-A934-7B9ACE41BA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4757" y="145931"/>
            <a:ext cx="370242" cy="370242"/>
          </a:xfrm>
          <a:prstGeom prst="rect">
            <a:avLst/>
          </a:prstGeom>
        </p:spPr>
      </p:pic>
      <p:sp>
        <p:nvSpPr>
          <p:cNvPr id="10" name="Textfeld 9">
            <a:extLst>
              <a:ext uri="{FF2B5EF4-FFF2-40B4-BE49-F238E27FC236}">
                <a16:creationId xmlns:a16="http://schemas.microsoft.com/office/drawing/2014/main" xmlns="" id="{19BAA4DF-1BEE-4A02-8C81-B6E01AC20346}"/>
              </a:ext>
            </a:extLst>
          </p:cNvPr>
          <p:cNvSpPr txBox="1"/>
          <p:nvPr/>
        </p:nvSpPr>
        <p:spPr>
          <a:xfrm>
            <a:off x="8831476" y="2402206"/>
            <a:ext cx="3383902" cy="3293209"/>
          </a:xfrm>
          <a:prstGeom prst="rect">
            <a:avLst/>
          </a:prstGeom>
          <a:noFill/>
        </p:spPr>
        <p:txBody>
          <a:bodyPr wrap="square" rtlCol="0">
            <a:spAutoFit/>
          </a:bodyPr>
          <a:lstStyle/>
          <a:p>
            <a:r>
              <a:rPr lang="de-DE" sz="2400" b="1" i="1" dirty="0">
                <a:solidFill>
                  <a:schemeClr val="bg1"/>
                </a:solidFill>
              </a:rPr>
              <a:t>„</a:t>
            </a:r>
            <a:r>
              <a:rPr lang="de-DE" sz="3200" b="1" i="1" u="sng" dirty="0">
                <a:solidFill>
                  <a:schemeClr val="bg1"/>
                </a:solidFill>
              </a:rPr>
              <a:t>Das bayerische</a:t>
            </a:r>
          </a:p>
          <a:p>
            <a:r>
              <a:rPr lang="de-DE" sz="3200" b="1" i="1" u="sng" dirty="0">
                <a:solidFill>
                  <a:schemeClr val="bg1"/>
                </a:solidFill>
              </a:rPr>
              <a:t>Schulsystem“ –</a:t>
            </a:r>
          </a:p>
          <a:p>
            <a:r>
              <a:rPr lang="de-DE" sz="2400" b="1" i="1" dirty="0">
                <a:solidFill>
                  <a:schemeClr val="bg1"/>
                </a:solidFill>
              </a:rPr>
              <a:t> </a:t>
            </a:r>
          </a:p>
          <a:p>
            <a:r>
              <a:rPr lang="de-DE" sz="2400" b="1" i="1" dirty="0">
                <a:solidFill>
                  <a:schemeClr val="bg1"/>
                </a:solidFill>
              </a:rPr>
              <a:t>seine </a:t>
            </a:r>
          </a:p>
          <a:p>
            <a:r>
              <a:rPr lang="de-DE" sz="2400" b="1" i="1" dirty="0">
                <a:solidFill>
                  <a:schemeClr val="bg1"/>
                </a:solidFill>
              </a:rPr>
              <a:t>Durchlässigkeit, </a:t>
            </a:r>
          </a:p>
          <a:p>
            <a:endParaRPr lang="de-DE" sz="2400" b="1" i="1" dirty="0">
              <a:solidFill>
                <a:schemeClr val="bg1"/>
              </a:solidFill>
            </a:endParaRPr>
          </a:p>
          <a:p>
            <a:r>
              <a:rPr lang="de-DE" sz="2400" b="1" i="1" dirty="0">
                <a:solidFill>
                  <a:schemeClr val="bg1"/>
                </a:solidFill>
              </a:rPr>
              <a:t>seine An- und</a:t>
            </a:r>
          </a:p>
          <a:p>
            <a:r>
              <a:rPr lang="de-DE" sz="2400" b="1" i="1" dirty="0">
                <a:solidFill>
                  <a:schemeClr val="bg1"/>
                </a:solidFill>
              </a:rPr>
              <a:t>Abschlussmöglichkeiten</a:t>
            </a:r>
          </a:p>
        </p:txBody>
      </p:sp>
    </p:spTree>
    <p:extLst>
      <p:ext uri="{BB962C8B-B14F-4D97-AF65-F5344CB8AC3E}">
        <p14:creationId xmlns:p14="http://schemas.microsoft.com/office/powerpoint/2010/main" val="143582377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88" fill="hold"/>
                                        <p:tgtEl>
                                          <p:spTgt spid="8"/>
                                        </p:tgtEl>
                                      </p:cBhvr>
                                    </p:cmd>
                                  </p:childTnLst>
                                </p:cTn>
                              </p:par>
                              <p:par>
                                <p:cTn id="7" presetID="55" presetClass="entr" presetSubtype="0" fill="hold" grpId="0" nodeType="withEffect">
                                  <p:stCondLst>
                                    <p:cond delay="1870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strVal val="#ppt_w*0.70"/>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698555" y="425017"/>
            <a:ext cx="7511311" cy="523220"/>
          </a:xfrm>
          <a:prstGeom prst="rect">
            <a:avLst/>
          </a:prstGeom>
        </p:spPr>
        <p:txBody>
          <a:bodyPr wrap="square">
            <a:spAutoFit/>
          </a:bodyPr>
          <a:lstStyle/>
          <a:p>
            <a:r>
              <a:rPr lang="de-DE" sz="2800" dirty="0">
                <a:cs typeface="Arial" charset="0"/>
              </a:rPr>
              <a:t>Ein „Sprungbrett“ - </a:t>
            </a:r>
            <a:r>
              <a:rPr lang="de-DE" sz="2800" b="1" dirty="0">
                <a:cs typeface="Arial" charset="0"/>
              </a:rPr>
              <a:t>Der Mittlere Schulabschluss</a:t>
            </a:r>
            <a:endParaRPr lang="de-DE" sz="2800" b="1" dirty="0"/>
          </a:p>
        </p:txBody>
      </p:sp>
      <p:pic>
        <p:nvPicPr>
          <p:cNvPr id="3" name="Inhaltsplatzhalter 4">
            <a:extLst>
              <a:ext uri="{FF2B5EF4-FFF2-40B4-BE49-F238E27FC236}">
                <a16:creationId xmlns:a16="http://schemas.microsoft.com/office/drawing/2014/main" xmlns="" id="{792FB7A1-318E-7B47-B363-446661FC25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584" y="1812584"/>
            <a:ext cx="5615294" cy="3509693"/>
          </a:xfrm>
          <a:prstGeom prst="rect">
            <a:avLst/>
          </a:prstGeom>
        </p:spPr>
      </p:pic>
      <p:pic>
        <p:nvPicPr>
          <p:cNvPr id="4" name="Grafik 3">
            <a:extLst>
              <a:ext uri="{FF2B5EF4-FFF2-40B4-BE49-F238E27FC236}">
                <a16:creationId xmlns:a16="http://schemas.microsoft.com/office/drawing/2014/main" xmlns="" id="{9EAD180A-316D-4826-8317-9147C72C0A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2427" y="1324810"/>
            <a:ext cx="3528544" cy="3528544"/>
          </a:xfrm>
          <a:prstGeom prst="rect">
            <a:avLst/>
          </a:prstGeom>
        </p:spPr>
      </p:pic>
      <p:sp>
        <p:nvSpPr>
          <p:cNvPr id="5" name="Textfeld 4">
            <a:extLst>
              <a:ext uri="{FF2B5EF4-FFF2-40B4-BE49-F238E27FC236}">
                <a16:creationId xmlns:a16="http://schemas.microsoft.com/office/drawing/2014/main" xmlns="" id="{F7BAF432-DA0E-45F7-AE96-541A95484333}"/>
              </a:ext>
            </a:extLst>
          </p:cNvPr>
          <p:cNvSpPr txBox="1"/>
          <p:nvPr/>
        </p:nvSpPr>
        <p:spPr>
          <a:xfrm>
            <a:off x="6937800" y="5092155"/>
            <a:ext cx="4656323" cy="1200329"/>
          </a:xfrm>
          <a:prstGeom prst="rect">
            <a:avLst/>
          </a:prstGeom>
          <a:noFill/>
        </p:spPr>
        <p:txBody>
          <a:bodyPr wrap="square" rtlCol="0">
            <a:spAutoFit/>
          </a:bodyPr>
          <a:lstStyle/>
          <a:p>
            <a:pPr algn="ctr"/>
            <a:r>
              <a:rPr lang="de-DE" sz="2400" b="1" dirty="0"/>
              <a:t>Ausbildung zum Wunschberuf </a:t>
            </a:r>
          </a:p>
          <a:p>
            <a:pPr algn="ctr"/>
            <a:r>
              <a:rPr lang="de-DE" sz="2400" dirty="0">
                <a:solidFill>
                  <a:srgbClr val="FF0000"/>
                </a:solidFill>
              </a:rPr>
              <a:t>Ziel erreicht!</a:t>
            </a:r>
          </a:p>
          <a:p>
            <a:pPr algn="ctr"/>
            <a:r>
              <a:rPr lang="de-DE" sz="2400" i="1" dirty="0"/>
              <a:t>Vorerst ... </a:t>
            </a:r>
          </a:p>
        </p:txBody>
      </p:sp>
      <p:sp>
        <p:nvSpPr>
          <p:cNvPr id="6" name="Pfeil: nach rechts 5">
            <a:extLst>
              <a:ext uri="{FF2B5EF4-FFF2-40B4-BE49-F238E27FC236}">
                <a16:creationId xmlns:a16="http://schemas.microsoft.com/office/drawing/2014/main" xmlns="" id="{3D3D4F56-1A6D-4181-AFCE-9A09B82AADC8}"/>
              </a:ext>
            </a:extLst>
          </p:cNvPr>
          <p:cNvSpPr/>
          <p:nvPr/>
        </p:nvSpPr>
        <p:spPr>
          <a:xfrm>
            <a:off x="6260123" y="3100754"/>
            <a:ext cx="1899138" cy="9923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Textfeld 6">
            <a:extLst>
              <a:ext uri="{FF2B5EF4-FFF2-40B4-BE49-F238E27FC236}">
                <a16:creationId xmlns:a16="http://schemas.microsoft.com/office/drawing/2014/main" xmlns="" id="{FC3AE4F4-CCC8-4962-A1D2-7BA53698F7D9}"/>
              </a:ext>
            </a:extLst>
          </p:cNvPr>
          <p:cNvSpPr txBox="1"/>
          <p:nvPr/>
        </p:nvSpPr>
        <p:spPr>
          <a:xfrm>
            <a:off x="2465253" y="5428999"/>
            <a:ext cx="6881446" cy="707886"/>
          </a:xfrm>
          <a:prstGeom prst="rect">
            <a:avLst/>
          </a:prstGeom>
          <a:noFill/>
        </p:spPr>
        <p:txBody>
          <a:bodyPr wrap="square" rtlCol="0">
            <a:spAutoFit/>
          </a:bodyPr>
          <a:lstStyle/>
          <a:p>
            <a:r>
              <a:rPr lang="de-DE" sz="2000" dirty="0"/>
              <a:t>Eine Berufsausbildung mit dem  </a:t>
            </a:r>
          </a:p>
          <a:p>
            <a:r>
              <a:rPr lang="de-DE" sz="2000" dirty="0"/>
              <a:t>Mittleren Schulabschluss</a:t>
            </a:r>
          </a:p>
        </p:txBody>
      </p:sp>
      <p:sp>
        <p:nvSpPr>
          <p:cNvPr id="8" name="Pfeil: nach rechts 7">
            <a:extLst>
              <a:ext uri="{FF2B5EF4-FFF2-40B4-BE49-F238E27FC236}">
                <a16:creationId xmlns:a16="http://schemas.microsoft.com/office/drawing/2014/main" xmlns="" id="{4FA08AA4-696F-4844-96E0-8217B6EE88FB}"/>
              </a:ext>
            </a:extLst>
          </p:cNvPr>
          <p:cNvSpPr/>
          <p:nvPr/>
        </p:nvSpPr>
        <p:spPr>
          <a:xfrm>
            <a:off x="6457748" y="5722292"/>
            <a:ext cx="621323" cy="2934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Aufgezeichneter Sound">
            <a:hlinkClick r:id="" action="ppaction://media"/>
            <a:extLst>
              <a:ext uri="{FF2B5EF4-FFF2-40B4-BE49-F238E27FC236}">
                <a16:creationId xmlns:a16="http://schemas.microsoft.com/office/drawing/2014/main" xmlns="" id="{D8392A0F-9153-407A-8B95-1A97AC635E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0233" y="199264"/>
            <a:ext cx="487363" cy="487363"/>
          </a:xfrm>
          <a:prstGeom prst="rect">
            <a:avLst/>
          </a:prstGeom>
        </p:spPr>
      </p:pic>
    </p:spTree>
    <p:extLst>
      <p:ext uri="{BB962C8B-B14F-4D97-AF65-F5344CB8AC3E}">
        <p14:creationId xmlns:p14="http://schemas.microsoft.com/office/powerpoint/2010/main" val="261017957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03" fill="hold"/>
                                        <p:tgtEl>
                                          <p:spTgt spid="9"/>
                                        </p:tgtEl>
                                      </p:cBhvr>
                                    </p:cmd>
                                  </p:childTnLst>
                                </p:cTn>
                              </p:par>
                              <p:par>
                                <p:cTn id="7" presetID="2" presetClass="entr" presetSubtype="4" fill="hold" grpId="0" nodeType="withEffect">
                                  <p:stCondLst>
                                    <p:cond delay="500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1500" fill="hold"/>
                                        <p:tgtEl>
                                          <p:spTgt spid="6"/>
                                        </p:tgtEl>
                                        <p:attrNameLst>
                                          <p:attrName>ppt_x</p:attrName>
                                        </p:attrNameLst>
                                      </p:cBhvr>
                                      <p:tavLst>
                                        <p:tav tm="0">
                                          <p:val>
                                            <p:strVal val="#ppt_x"/>
                                          </p:val>
                                        </p:tav>
                                        <p:tav tm="100000">
                                          <p:val>
                                            <p:strVal val="#ppt_x"/>
                                          </p:val>
                                        </p:tav>
                                      </p:tavLst>
                                    </p:anim>
                                    <p:anim calcmode="lin" valueType="num">
                                      <p:cBhvr additive="base">
                                        <p:cTn id="10" dur="1500" fill="hold"/>
                                        <p:tgtEl>
                                          <p:spTgt spid="6"/>
                                        </p:tgtEl>
                                        <p:attrNameLst>
                                          <p:attrName>ppt_y</p:attrName>
                                        </p:attrNameLst>
                                      </p:cBhvr>
                                      <p:tavLst>
                                        <p:tav tm="0">
                                          <p:val>
                                            <p:strVal val="1+#ppt_h/2"/>
                                          </p:val>
                                        </p:tav>
                                        <p:tav tm="100000">
                                          <p:val>
                                            <p:strVal val="#ppt_y"/>
                                          </p:val>
                                        </p:tav>
                                      </p:tavLst>
                                    </p:anim>
                                  </p:childTnLst>
                                </p:cTn>
                              </p:par>
                              <p:par>
                                <p:cTn id="11" presetID="1" presetClass="entr" presetSubtype="0" fill="hold" nodeType="withEffect">
                                  <p:stCondLst>
                                    <p:cond delay="5000"/>
                                  </p:stCondLst>
                                  <p:childTnLst>
                                    <p:set>
                                      <p:cBhvr>
                                        <p:cTn id="12" dur="1" fill="hold">
                                          <p:stCondLst>
                                            <p:cond delay="0"/>
                                          </p:stCondLst>
                                        </p:cTn>
                                        <p:tgtEl>
                                          <p:spTgt spid="4"/>
                                        </p:tgtEl>
                                        <p:attrNameLst>
                                          <p:attrName>style.visibility</p:attrName>
                                        </p:attrNameLst>
                                      </p:cBhvr>
                                      <p:to>
                                        <p:strVal val="visible"/>
                                      </p:to>
                                    </p:set>
                                  </p:childTnLst>
                                </p:cTn>
                              </p:par>
                              <p:par>
                                <p:cTn id="13" presetID="42" presetClass="entr" presetSubtype="0" fill="hold" grpId="0" nodeType="withEffect">
                                  <p:stCondLst>
                                    <p:cond delay="7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anim calcmode="lin" valueType="num">
                                      <p:cBhvr>
                                        <p:cTn id="16" dur="2000" fill="hold"/>
                                        <p:tgtEl>
                                          <p:spTgt spid="7"/>
                                        </p:tgtEl>
                                        <p:attrNameLst>
                                          <p:attrName>ppt_x</p:attrName>
                                        </p:attrNameLst>
                                      </p:cBhvr>
                                      <p:tavLst>
                                        <p:tav tm="0">
                                          <p:val>
                                            <p:strVal val="#ppt_x"/>
                                          </p:val>
                                        </p:tav>
                                        <p:tav tm="100000">
                                          <p:val>
                                            <p:strVal val="#ppt_x"/>
                                          </p:val>
                                        </p:tav>
                                      </p:tavLst>
                                    </p:anim>
                                    <p:anim calcmode="lin" valueType="num">
                                      <p:cBhvr>
                                        <p:cTn id="17" dur="2000" fill="hold"/>
                                        <p:tgtEl>
                                          <p:spTgt spid="7"/>
                                        </p:tgtEl>
                                        <p:attrNameLst>
                                          <p:attrName>ppt_y</p:attrName>
                                        </p:attrNameLst>
                                      </p:cBhvr>
                                      <p:tavLst>
                                        <p:tav tm="0">
                                          <p:val>
                                            <p:strVal val="#ppt_y+.1"/>
                                          </p:val>
                                        </p:tav>
                                        <p:tav tm="100000">
                                          <p:val>
                                            <p:strVal val="#ppt_y"/>
                                          </p:val>
                                        </p:tav>
                                      </p:tavLst>
                                    </p:anim>
                                  </p:childTnLst>
                                </p:cTn>
                              </p:par>
                              <p:par>
                                <p:cTn id="18" presetID="22" presetClass="entr" presetSubtype="4" fill="hold" grpId="0" nodeType="withEffect">
                                  <p:stCondLst>
                                    <p:cond delay="750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1250"/>
                                        <p:tgtEl>
                                          <p:spTgt spid="8"/>
                                        </p:tgtEl>
                                      </p:cBhvr>
                                    </p:animEffect>
                                  </p:childTnLst>
                                </p:cTn>
                              </p:par>
                              <p:par>
                                <p:cTn id="21" presetID="22" presetClass="entr" presetSubtype="4" fill="hold" grpId="0" nodeType="withEffect">
                                  <p:stCondLst>
                                    <p:cond delay="850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9"/>
                </p:tgtEl>
              </p:cMediaNode>
            </p:audio>
          </p:childTnLst>
        </p:cTn>
      </p:par>
    </p:tnLst>
    <p:bldLst>
      <p:bldP spid="5" grpId="0"/>
      <p:bldP spid="6" grpId="0" animBg="1"/>
      <p:bldP spid="7"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674575" y="1424763"/>
            <a:ext cx="4590193" cy="49590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 name="Stern mit 5 Zacken 9"/>
          <p:cNvSpPr/>
          <p:nvPr/>
        </p:nvSpPr>
        <p:spPr>
          <a:xfrm>
            <a:off x="3717877" y="3835537"/>
            <a:ext cx="293511" cy="358147"/>
          </a:xfrm>
          <a:prstGeom prst="star5">
            <a:avLst/>
          </a:prstGeom>
          <a:solidFill>
            <a:srgbClr val="AF1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solidFill>
                  <a:srgbClr val="AF1F59"/>
                </a:solidFill>
              </a:ln>
              <a:solidFill>
                <a:srgbClr val="AF1F59"/>
              </a:solidFill>
              <a:effectLst/>
              <a:uLnTx/>
              <a:uFillTx/>
              <a:latin typeface="Calibri"/>
              <a:ea typeface="+mn-ea"/>
              <a:cs typeface="+mn-cs"/>
            </a:endParaRPr>
          </a:p>
        </p:txBody>
      </p:sp>
      <p:sp>
        <p:nvSpPr>
          <p:cNvPr id="11" name="Stern mit 5 Zacken 10"/>
          <p:cNvSpPr/>
          <p:nvPr/>
        </p:nvSpPr>
        <p:spPr>
          <a:xfrm>
            <a:off x="4984553" y="3893467"/>
            <a:ext cx="378519" cy="312353"/>
          </a:xfrm>
          <a:prstGeom prst="star5">
            <a:avLst/>
          </a:prstGeom>
          <a:solidFill>
            <a:srgbClr val="AF1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solidFill>
                  <a:srgbClr val="AF1F59"/>
                </a:solidFill>
              </a:ln>
              <a:solidFill>
                <a:srgbClr val="AF1F59"/>
              </a:solidFill>
              <a:effectLst/>
              <a:uLnTx/>
              <a:uFillTx/>
              <a:latin typeface="Calibri"/>
              <a:ea typeface="+mn-ea"/>
              <a:cs typeface="+mn-cs"/>
            </a:endParaRPr>
          </a:p>
        </p:txBody>
      </p:sp>
      <p:sp>
        <p:nvSpPr>
          <p:cNvPr id="12" name="Stern mit 5 Zacken 11"/>
          <p:cNvSpPr/>
          <p:nvPr/>
        </p:nvSpPr>
        <p:spPr>
          <a:xfrm>
            <a:off x="5782862" y="3978528"/>
            <a:ext cx="293511" cy="358147"/>
          </a:xfrm>
          <a:prstGeom prst="star5">
            <a:avLst/>
          </a:prstGeom>
          <a:solidFill>
            <a:srgbClr val="AF1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solidFill>
                  <a:srgbClr val="AF1F59"/>
                </a:solidFill>
              </a:ln>
              <a:solidFill>
                <a:srgbClr val="AF1F59"/>
              </a:solidFill>
              <a:effectLst/>
              <a:uLnTx/>
              <a:uFillTx/>
              <a:latin typeface="Calibri"/>
              <a:ea typeface="+mn-ea"/>
              <a:cs typeface="+mn-cs"/>
            </a:endParaRPr>
          </a:p>
        </p:txBody>
      </p:sp>
      <p:sp>
        <p:nvSpPr>
          <p:cNvPr id="13" name="Stern mit 5 Zacken 12"/>
          <p:cNvSpPr/>
          <p:nvPr/>
        </p:nvSpPr>
        <p:spPr>
          <a:xfrm>
            <a:off x="7066529" y="3893467"/>
            <a:ext cx="293511" cy="358147"/>
          </a:xfrm>
          <a:prstGeom prst="star5">
            <a:avLst/>
          </a:prstGeom>
          <a:solidFill>
            <a:srgbClr val="AF1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solidFill>
                  <a:srgbClr val="AF1F59"/>
                </a:solidFill>
              </a:ln>
              <a:solidFill>
                <a:srgbClr val="AF1F59"/>
              </a:solidFill>
              <a:effectLst/>
              <a:uLnTx/>
              <a:uFillTx/>
              <a:latin typeface="Calibri"/>
              <a:ea typeface="+mn-ea"/>
              <a:cs typeface="+mn-cs"/>
            </a:endParaRPr>
          </a:p>
        </p:txBody>
      </p:sp>
      <p:sp>
        <p:nvSpPr>
          <p:cNvPr id="14" name="Stern mit 5 Zacken 13"/>
          <p:cNvSpPr/>
          <p:nvPr/>
        </p:nvSpPr>
        <p:spPr>
          <a:xfrm>
            <a:off x="4265347" y="3835537"/>
            <a:ext cx="293511" cy="358147"/>
          </a:xfrm>
          <a:prstGeom prst="star5">
            <a:avLst/>
          </a:prstGeom>
          <a:solidFill>
            <a:srgbClr val="AF1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solidFill>
                  <a:srgbClr val="AF1F59"/>
                </a:solidFill>
              </a:ln>
              <a:solidFill>
                <a:srgbClr val="AF1F59"/>
              </a:solidFill>
              <a:effectLst/>
              <a:uLnTx/>
              <a:uFillTx/>
              <a:latin typeface="Calibri"/>
              <a:ea typeface="+mn-ea"/>
              <a:cs typeface="+mn-cs"/>
            </a:endParaRPr>
          </a:p>
        </p:txBody>
      </p:sp>
      <p:sp>
        <p:nvSpPr>
          <p:cNvPr id="15" name="Stern mit 5 Zacken 14"/>
          <p:cNvSpPr/>
          <p:nvPr/>
        </p:nvSpPr>
        <p:spPr>
          <a:xfrm>
            <a:off x="4447122" y="3133585"/>
            <a:ext cx="293511" cy="358147"/>
          </a:xfrm>
          <a:prstGeom prst="star5">
            <a:avLst/>
          </a:prstGeom>
          <a:solidFill>
            <a:srgbClr val="AF1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solidFill>
                  <a:srgbClr val="AF1F59"/>
                </a:solidFill>
              </a:ln>
              <a:solidFill>
                <a:srgbClr val="AF1F59"/>
              </a:solidFill>
              <a:effectLst/>
              <a:uLnTx/>
              <a:uFillTx/>
              <a:latin typeface="Calibri"/>
              <a:ea typeface="+mn-ea"/>
              <a:cs typeface="+mn-cs"/>
            </a:endParaRPr>
          </a:p>
        </p:txBody>
      </p:sp>
      <p:grpSp>
        <p:nvGrpSpPr>
          <p:cNvPr id="5" name="Gruppieren 4"/>
          <p:cNvGrpSpPr/>
          <p:nvPr/>
        </p:nvGrpSpPr>
        <p:grpSpPr>
          <a:xfrm>
            <a:off x="4610044" y="2482228"/>
            <a:ext cx="3156265" cy="1723592"/>
            <a:chOff x="8478953" y="2515368"/>
            <a:chExt cx="2771322" cy="1515680"/>
          </a:xfrm>
        </p:grpSpPr>
        <p:grpSp>
          <p:nvGrpSpPr>
            <p:cNvPr id="4" name="Gruppieren 3"/>
            <p:cNvGrpSpPr/>
            <p:nvPr/>
          </p:nvGrpSpPr>
          <p:grpSpPr>
            <a:xfrm>
              <a:off x="8485927" y="2515368"/>
              <a:ext cx="1448814" cy="290552"/>
              <a:chOff x="4539287" y="2515368"/>
              <a:chExt cx="1448814" cy="290552"/>
            </a:xfrm>
          </p:grpSpPr>
          <p:sp>
            <p:nvSpPr>
              <p:cNvPr id="9" name="Stern mit 5 Zacken 8"/>
              <p:cNvSpPr/>
              <p:nvPr/>
            </p:nvSpPr>
            <p:spPr>
              <a:xfrm>
                <a:off x="5694590" y="2515368"/>
                <a:ext cx="293511" cy="290552"/>
              </a:xfrm>
              <a:prstGeom prst="star5">
                <a:avLst/>
              </a:prstGeom>
              <a:solidFill>
                <a:srgbClr val="F064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a:ln>
                    <a:solidFill>
                      <a:srgbClr val="AF1F59"/>
                    </a:solidFill>
                  </a:ln>
                  <a:solidFill>
                    <a:srgbClr val="AF1F59"/>
                  </a:solidFill>
                  <a:effectLst/>
                  <a:uLnTx/>
                  <a:uFillTx/>
                  <a:latin typeface="Calibri"/>
                  <a:ea typeface="+mn-ea"/>
                  <a:cs typeface="+mn-cs"/>
                </a:endParaRPr>
              </a:p>
            </p:txBody>
          </p:sp>
          <p:sp>
            <p:nvSpPr>
              <p:cNvPr id="17" name="Stern mit 5 Zacken 16"/>
              <p:cNvSpPr/>
              <p:nvPr/>
            </p:nvSpPr>
            <p:spPr>
              <a:xfrm>
                <a:off x="4539287" y="2515368"/>
                <a:ext cx="293511" cy="290552"/>
              </a:xfrm>
              <a:prstGeom prst="star5">
                <a:avLst/>
              </a:prstGeom>
              <a:solidFill>
                <a:srgbClr val="F064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a:ln>
                    <a:solidFill>
                      <a:srgbClr val="AF1F59"/>
                    </a:solidFill>
                  </a:ln>
                  <a:solidFill>
                    <a:srgbClr val="AF1F59"/>
                  </a:solidFill>
                  <a:effectLst/>
                  <a:uLnTx/>
                  <a:uFillTx/>
                  <a:latin typeface="Calibri"/>
                  <a:ea typeface="+mn-ea"/>
                  <a:cs typeface="+mn-cs"/>
                </a:endParaRPr>
              </a:p>
            </p:txBody>
          </p:sp>
        </p:grpSp>
        <p:grpSp>
          <p:nvGrpSpPr>
            <p:cNvPr id="3" name="Gruppieren 2"/>
            <p:cNvGrpSpPr/>
            <p:nvPr/>
          </p:nvGrpSpPr>
          <p:grpSpPr>
            <a:xfrm>
              <a:off x="8478953" y="3664297"/>
              <a:ext cx="2771322" cy="366751"/>
              <a:chOff x="4674749" y="3566522"/>
              <a:chExt cx="2771322" cy="366751"/>
            </a:xfrm>
          </p:grpSpPr>
          <p:sp>
            <p:nvSpPr>
              <p:cNvPr id="16" name="Stern mit 5 Zacken 15"/>
              <p:cNvSpPr/>
              <p:nvPr/>
            </p:nvSpPr>
            <p:spPr>
              <a:xfrm>
                <a:off x="4674749" y="3566522"/>
                <a:ext cx="293511" cy="358147"/>
              </a:xfrm>
              <a:prstGeom prst="star5">
                <a:avLst/>
              </a:prstGeom>
              <a:solidFill>
                <a:srgbClr val="F064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a:ln>
                    <a:solidFill>
                      <a:srgbClr val="AF1F59"/>
                    </a:solidFill>
                  </a:ln>
                  <a:solidFill>
                    <a:srgbClr val="AF1F59"/>
                  </a:solidFill>
                  <a:effectLst/>
                  <a:uLnTx/>
                  <a:uFillTx/>
                  <a:latin typeface="Calibri"/>
                  <a:ea typeface="+mn-ea"/>
                  <a:cs typeface="+mn-cs"/>
                </a:endParaRPr>
              </a:p>
            </p:txBody>
          </p:sp>
          <p:sp>
            <p:nvSpPr>
              <p:cNvPr id="18" name="Stern mit 5 Zacken 17"/>
              <p:cNvSpPr/>
              <p:nvPr/>
            </p:nvSpPr>
            <p:spPr>
              <a:xfrm>
                <a:off x="7152560" y="3600320"/>
                <a:ext cx="293511" cy="290552"/>
              </a:xfrm>
              <a:prstGeom prst="star5">
                <a:avLst/>
              </a:prstGeom>
              <a:solidFill>
                <a:srgbClr val="F064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a:ln>
                    <a:solidFill>
                      <a:srgbClr val="AF1F59"/>
                    </a:solidFill>
                  </a:ln>
                  <a:solidFill>
                    <a:srgbClr val="AF1F59"/>
                  </a:solidFill>
                  <a:effectLst/>
                  <a:uLnTx/>
                  <a:uFillTx/>
                  <a:latin typeface="Calibri"/>
                  <a:ea typeface="+mn-ea"/>
                  <a:cs typeface="+mn-cs"/>
                </a:endParaRPr>
              </a:p>
            </p:txBody>
          </p:sp>
          <p:sp>
            <p:nvSpPr>
              <p:cNvPr id="19" name="Stern mit 5 Zacken 18"/>
              <p:cNvSpPr/>
              <p:nvPr/>
            </p:nvSpPr>
            <p:spPr>
              <a:xfrm>
                <a:off x="5905468" y="3604135"/>
                <a:ext cx="293511" cy="290552"/>
              </a:xfrm>
              <a:prstGeom prst="star5">
                <a:avLst/>
              </a:prstGeom>
              <a:solidFill>
                <a:srgbClr val="F064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a:ln>
                    <a:solidFill>
                      <a:srgbClr val="AF1F59"/>
                    </a:solidFill>
                  </a:ln>
                  <a:solidFill>
                    <a:srgbClr val="AF1F59"/>
                  </a:solidFill>
                  <a:effectLst/>
                  <a:uLnTx/>
                  <a:uFillTx/>
                  <a:latin typeface="Calibri"/>
                  <a:ea typeface="+mn-ea"/>
                  <a:cs typeface="+mn-cs"/>
                </a:endParaRPr>
              </a:p>
            </p:txBody>
          </p:sp>
          <p:sp>
            <p:nvSpPr>
              <p:cNvPr id="21" name="Stern mit 5 Zacken 20"/>
              <p:cNvSpPr/>
              <p:nvPr/>
            </p:nvSpPr>
            <p:spPr>
              <a:xfrm>
                <a:off x="5244281" y="3575126"/>
                <a:ext cx="293511" cy="358147"/>
              </a:xfrm>
              <a:prstGeom prst="star5">
                <a:avLst/>
              </a:prstGeom>
              <a:solidFill>
                <a:srgbClr val="F064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a:ln>
                    <a:solidFill>
                      <a:srgbClr val="AF1F59"/>
                    </a:solidFill>
                  </a:ln>
                  <a:solidFill>
                    <a:srgbClr val="AF1F59"/>
                  </a:solidFill>
                  <a:effectLst/>
                  <a:uLnTx/>
                  <a:uFillTx/>
                  <a:latin typeface="Calibri"/>
                  <a:ea typeface="+mn-ea"/>
                  <a:cs typeface="+mn-cs"/>
                </a:endParaRPr>
              </a:p>
            </p:txBody>
          </p:sp>
        </p:grpSp>
      </p:grpSp>
      <p:sp>
        <p:nvSpPr>
          <p:cNvPr id="22" name="Rechteck 21"/>
          <p:cNvSpPr/>
          <p:nvPr/>
        </p:nvSpPr>
        <p:spPr>
          <a:xfrm>
            <a:off x="3643424" y="149984"/>
            <a:ext cx="792250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Calibri"/>
                <a:ea typeface="+mn-ea"/>
                <a:cs typeface="+mn-cs"/>
              </a:rPr>
              <a:t>Vom Mittelschulabschluss zum Mittleren Schulabschluss - mehr als 20 Möglichkeiten! </a:t>
            </a:r>
          </a:p>
        </p:txBody>
      </p:sp>
      <p:pic>
        <p:nvPicPr>
          <p:cNvPr id="7" name="Aufgezeichneter Sound">
            <a:hlinkClick r:id="" action="ppaction://media"/>
            <a:extLst>
              <a:ext uri="{FF2B5EF4-FFF2-40B4-BE49-F238E27FC236}">
                <a16:creationId xmlns:a16="http://schemas.microsoft.com/office/drawing/2014/main" xmlns="" id="{3530D7F3-4F84-42E3-BD54-82EA18A94C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8509" y="149984"/>
            <a:ext cx="367567" cy="367567"/>
          </a:xfrm>
          <a:prstGeom prst="rect">
            <a:avLst/>
          </a:prstGeom>
        </p:spPr>
      </p:pic>
      <p:sp>
        <p:nvSpPr>
          <p:cNvPr id="8" name="Stern: 5 Zacken 7">
            <a:extLst>
              <a:ext uri="{FF2B5EF4-FFF2-40B4-BE49-F238E27FC236}">
                <a16:creationId xmlns:a16="http://schemas.microsoft.com/office/drawing/2014/main" xmlns="" id="{086823C1-A1D3-4933-B26B-AE1B8A14E2EA}"/>
              </a:ext>
            </a:extLst>
          </p:cNvPr>
          <p:cNvSpPr/>
          <p:nvPr/>
        </p:nvSpPr>
        <p:spPr>
          <a:xfrm>
            <a:off x="8707999" y="3539606"/>
            <a:ext cx="363415" cy="396144"/>
          </a:xfrm>
          <a:prstGeom prst="star5">
            <a:avLst/>
          </a:prstGeom>
          <a:solidFill>
            <a:srgbClr val="F064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xmlns="" id="{A2883F24-0495-457A-B588-B827822882B9}"/>
              </a:ext>
            </a:extLst>
          </p:cNvPr>
          <p:cNvSpPr txBox="1"/>
          <p:nvPr/>
        </p:nvSpPr>
        <p:spPr>
          <a:xfrm>
            <a:off x="9278815" y="3478333"/>
            <a:ext cx="2133600" cy="646331"/>
          </a:xfrm>
          <a:prstGeom prst="rect">
            <a:avLst/>
          </a:prstGeom>
          <a:noFill/>
        </p:spPr>
        <p:txBody>
          <a:bodyPr wrap="square" rtlCol="0">
            <a:spAutoFit/>
          </a:bodyPr>
          <a:lstStyle/>
          <a:p>
            <a:r>
              <a:rPr lang="de-DE" dirty="0"/>
              <a:t>Mittlerer </a:t>
            </a:r>
          </a:p>
          <a:p>
            <a:r>
              <a:rPr lang="de-DE" dirty="0"/>
              <a:t>Schulabschluss</a:t>
            </a:r>
          </a:p>
        </p:txBody>
      </p:sp>
    </p:spTree>
    <p:extLst>
      <p:ext uri="{BB962C8B-B14F-4D97-AF65-F5344CB8AC3E}">
        <p14:creationId xmlns:p14="http://schemas.microsoft.com/office/powerpoint/2010/main" val="122062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05" fill="hold"/>
                                        <p:tgtEl>
                                          <p:spTgt spid="7"/>
                                        </p:tgtEl>
                                      </p:cBhvr>
                                    </p:cmd>
                                  </p:childTnLst>
                                </p:cTn>
                              </p:par>
                              <p:par>
                                <p:cTn id="7" presetID="42" presetClass="entr" presetSubtype="0" fill="hold" grpId="0" nodeType="withEffect">
                                  <p:stCondLst>
                                    <p:cond delay="7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anim calcmode="lin" valueType="num">
                                      <p:cBhvr>
                                        <p:cTn id="10" dur="1000" fill="hold"/>
                                        <p:tgtEl>
                                          <p:spTgt spid="8"/>
                                        </p:tgtEl>
                                        <p:attrNameLst>
                                          <p:attrName>ppt_x</p:attrName>
                                        </p:attrNameLst>
                                      </p:cBhvr>
                                      <p:tavLst>
                                        <p:tav tm="0">
                                          <p:val>
                                            <p:strVal val="#ppt_x"/>
                                          </p:val>
                                        </p:tav>
                                        <p:tav tm="100000">
                                          <p:val>
                                            <p:strVal val="#ppt_x"/>
                                          </p:val>
                                        </p:tav>
                                      </p:tavLst>
                                    </p:anim>
                                    <p:anim calcmode="lin" valueType="num">
                                      <p:cBhvr>
                                        <p:cTn id="11" dur="1000" fill="hold"/>
                                        <p:tgtEl>
                                          <p:spTgt spid="8"/>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700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15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7"/>
                </p:tgtEl>
              </p:cMediaNode>
            </p:audio>
          </p:childTnLst>
        </p:cTn>
      </p:par>
    </p:tnLst>
    <p:bldLst>
      <p:bldP spid="8"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2">
            <a:extLst>
              <a:ext uri="{FF2B5EF4-FFF2-40B4-BE49-F238E27FC236}">
                <a16:creationId xmlns:a16="http://schemas.microsoft.com/office/drawing/2014/main" xmlns="" id="{A8FC476F-C2CA-F448-BAB3-E8FF6466F8E6}"/>
              </a:ext>
            </a:extLst>
          </p:cNvPr>
          <p:cNvSpPr txBox="1">
            <a:spLocks/>
          </p:cNvSpPr>
          <p:nvPr/>
        </p:nvSpPr>
        <p:spPr>
          <a:xfrm>
            <a:off x="3296093" y="535247"/>
            <a:ext cx="4421372" cy="61307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e-DE" sz="2800" dirty="0"/>
              <a:t>Mittlere Schulabschlüsse</a:t>
            </a:r>
          </a:p>
        </p:txBody>
      </p:sp>
      <p:grpSp>
        <p:nvGrpSpPr>
          <p:cNvPr id="3" name="Group 1"/>
          <p:cNvGrpSpPr>
            <a:grpSpLocks/>
          </p:cNvGrpSpPr>
          <p:nvPr/>
        </p:nvGrpSpPr>
        <p:grpSpPr bwMode="auto">
          <a:xfrm>
            <a:off x="4078819" y="1773239"/>
            <a:ext cx="3820583" cy="2732087"/>
            <a:chOff x="1927" y="1117"/>
            <a:chExt cx="1994" cy="1721"/>
          </a:xfrm>
        </p:grpSpPr>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7" y="1117"/>
              <a:ext cx="1994" cy="17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AutoShape 3"/>
            <p:cNvSpPr>
              <a:spLocks noChangeArrowheads="1"/>
            </p:cNvSpPr>
            <p:nvPr/>
          </p:nvSpPr>
          <p:spPr bwMode="auto">
            <a:xfrm>
              <a:off x="1927" y="1117"/>
              <a:ext cx="1994" cy="1721"/>
            </a:xfrm>
            <a:custGeom>
              <a:avLst/>
              <a:gdLst>
                <a:gd name="G0" fmla="+- 0 0 0"/>
                <a:gd name="G1" fmla="+- 21600 0 0"/>
                <a:gd name="G2" fmla="*/ 8797 1 2"/>
                <a:gd name="G3" fmla="+- 8797 0 0"/>
                <a:gd name="G4" fmla="*/ 7593 1 2"/>
                <a:gd name="G5" fmla="+- 7593 0 0"/>
              </a:gdLst>
              <a:ahLst/>
              <a:cxnLst>
                <a:cxn ang="0">
                  <a:pos x="r" y="vc"/>
                </a:cxn>
                <a:cxn ang="5400000">
                  <a:pos x="hc" y="b"/>
                </a:cxn>
                <a:cxn ang="10800000">
                  <a:pos x="l" y="vc"/>
                </a:cxn>
                <a:cxn ang="16200000">
                  <a:pos x="hc" y="t"/>
                </a:cxn>
              </a:cxnLst>
              <a:rect l="0" t="0" r="0" b="0"/>
              <a:pathLst>
                <a:path>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sz="2400"/>
            </a:p>
          </p:txBody>
        </p:sp>
      </p:grpSp>
      <p:sp>
        <p:nvSpPr>
          <p:cNvPr id="6" name="Textfeld 5">
            <a:extLst>
              <a:ext uri="{FF2B5EF4-FFF2-40B4-BE49-F238E27FC236}">
                <a16:creationId xmlns:a16="http://schemas.microsoft.com/office/drawing/2014/main" xmlns="" id="{1DCAB929-9874-4740-ADE5-E2D6D31E87D4}"/>
              </a:ext>
            </a:extLst>
          </p:cNvPr>
          <p:cNvSpPr txBox="1"/>
          <p:nvPr/>
        </p:nvSpPr>
        <p:spPr>
          <a:xfrm>
            <a:off x="1419402" y="1650859"/>
            <a:ext cx="3240000" cy="576000"/>
          </a:xfrm>
          <a:prstGeom prst="rect">
            <a:avLst/>
          </a:prstGeom>
          <a:solidFill>
            <a:srgbClr val="1C8CCC"/>
          </a:solidFill>
          <a:effectLst>
            <a:outerShdw blurRad="114300" dist="152400" dir="8100000" algn="tr" rotWithShape="0">
              <a:prstClr val="black">
                <a:alpha val="40000"/>
              </a:prstClr>
            </a:outerShdw>
          </a:effectLst>
        </p:spPr>
        <p:txBody>
          <a:bodyPr wrap="square" rtlCol="0" anchor="ctr" anchorCtr="1">
            <a:noAutofit/>
          </a:bodyPr>
          <a:lstStyle/>
          <a:p>
            <a:pPr algn="ctr"/>
            <a:r>
              <a:rPr lang="de-DE" sz="2400" dirty="0">
                <a:solidFill>
                  <a:schemeClr val="bg1"/>
                </a:solidFill>
              </a:rPr>
              <a:t>am Gymnasium</a:t>
            </a:r>
          </a:p>
        </p:txBody>
      </p:sp>
      <p:sp>
        <p:nvSpPr>
          <p:cNvPr id="7" name="Textfeld 6">
            <a:extLst>
              <a:ext uri="{FF2B5EF4-FFF2-40B4-BE49-F238E27FC236}">
                <a16:creationId xmlns:a16="http://schemas.microsoft.com/office/drawing/2014/main" xmlns="" id="{6E196D5D-1C1E-9E49-B5F0-2186A125BD57}"/>
              </a:ext>
            </a:extLst>
          </p:cNvPr>
          <p:cNvSpPr txBox="1"/>
          <p:nvPr/>
        </p:nvSpPr>
        <p:spPr>
          <a:xfrm>
            <a:off x="814917" y="3091128"/>
            <a:ext cx="3240000" cy="872055"/>
          </a:xfrm>
          <a:prstGeom prst="rect">
            <a:avLst/>
          </a:prstGeom>
          <a:solidFill>
            <a:srgbClr val="144D7C"/>
          </a:solidFill>
          <a:effectLst>
            <a:outerShdw blurRad="114300" dist="152400" dir="8100000" algn="tr" rotWithShape="0">
              <a:prstClr val="black">
                <a:alpha val="40000"/>
              </a:prstClr>
            </a:outerShdw>
          </a:effectLst>
        </p:spPr>
        <p:txBody>
          <a:bodyPr wrap="square" rtlCol="0" anchor="ctr" anchorCtr="1">
            <a:noAutofit/>
          </a:bodyPr>
          <a:lstStyle/>
          <a:p>
            <a:pPr algn="ctr"/>
            <a:r>
              <a:rPr lang="de-DE" sz="2400" dirty="0">
                <a:solidFill>
                  <a:schemeClr val="bg1"/>
                </a:solidFill>
              </a:rPr>
              <a:t>an der Wirtschaftsschule</a:t>
            </a:r>
          </a:p>
        </p:txBody>
      </p:sp>
      <p:sp>
        <p:nvSpPr>
          <p:cNvPr id="8" name="Textfeld 7">
            <a:extLst>
              <a:ext uri="{FF2B5EF4-FFF2-40B4-BE49-F238E27FC236}">
                <a16:creationId xmlns:a16="http://schemas.microsoft.com/office/drawing/2014/main" xmlns="" id="{D7C0470C-73B1-B24A-ABD8-01101F9B77A9}"/>
              </a:ext>
            </a:extLst>
          </p:cNvPr>
          <p:cNvSpPr txBox="1"/>
          <p:nvPr/>
        </p:nvSpPr>
        <p:spPr>
          <a:xfrm>
            <a:off x="4614952" y="4357429"/>
            <a:ext cx="3240000" cy="576000"/>
          </a:xfrm>
          <a:prstGeom prst="rect">
            <a:avLst/>
          </a:prstGeom>
          <a:solidFill>
            <a:srgbClr val="F0641A"/>
          </a:solidFill>
          <a:effectLst>
            <a:outerShdw blurRad="114300" dist="152400" dir="8100000" algn="tr" rotWithShape="0">
              <a:prstClr val="black">
                <a:alpha val="40000"/>
              </a:prstClr>
            </a:outerShdw>
          </a:effectLst>
        </p:spPr>
        <p:txBody>
          <a:bodyPr wrap="square" rtlCol="0" anchor="ctr" anchorCtr="1">
            <a:noAutofit/>
          </a:bodyPr>
          <a:lstStyle/>
          <a:p>
            <a:pPr algn="ctr"/>
            <a:r>
              <a:rPr lang="de-DE" sz="2400" dirty="0">
                <a:solidFill>
                  <a:schemeClr val="bg1"/>
                </a:solidFill>
              </a:rPr>
              <a:t>an der Realschule</a:t>
            </a:r>
          </a:p>
        </p:txBody>
      </p:sp>
      <p:sp>
        <p:nvSpPr>
          <p:cNvPr id="9" name="Textfeld 8">
            <a:extLst>
              <a:ext uri="{FF2B5EF4-FFF2-40B4-BE49-F238E27FC236}">
                <a16:creationId xmlns:a16="http://schemas.microsoft.com/office/drawing/2014/main" xmlns="" id="{210AB8BA-9F71-964C-98A0-1DCB15593B49}"/>
              </a:ext>
            </a:extLst>
          </p:cNvPr>
          <p:cNvSpPr txBox="1"/>
          <p:nvPr/>
        </p:nvSpPr>
        <p:spPr>
          <a:xfrm>
            <a:off x="8342400" y="3154363"/>
            <a:ext cx="3240000" cy="1203065"/>
          </a:xfrm>
          <a:prstGeom prst="rect">
            <a:avLst/>
          </a:prstGeom>
          <a:solidFill>
            <a:srgbClr val="AF1F59"/>
          </a:solidFill>
          <a:effectLst>
            <a:outerShdw blurRad="114300" dist="152400" dir="8100000" algn="tr" rotWithShape="0">
              <a:prstClr val="black">
                <a:alpha val="40000"/>
              </a:prstClr>
            </a:outerShdw>
          </a:effectLst>
        </p:spPr>
        <p:txBody>
          <a:bodyPr wrap="square" rtlCol="0" anchor="ctr" anchorCtr="1">
            <a:noAutofit/>
          </a:bodyPr>
          <a:lstStyle/>
          <a:p>
            <a:pPr algn="ctr"/>
            <a:r>
              <a:rPr lang="de-DE" sz="2400" dirty="0">
                <a:solidFill>
                  <a:schemeClr val="bg1"/>
                </a:solidFill>
              </a:rPr>
              <a:t>an der Mittelschule</a:t>
            </a:r>
          </a:p>
          <a:p>
            <a:pPr algn="ctr"/>
            <a:r>
              <a:rPr lang="de-DE" sz="2400" dirty="0">
                <a:solidFill>
                  <a:schemeClr val="bg1"/>
                </a:solidFill>
              </a:rPr>
              <a:t>(M – Zug, 9 + II)</a:t>
            </a:r>
          </a:p>
        </p:txBody>
      </p:sp>
      <p:sp>
        <p:nvSpPr>
          <p:cNvPr id="10" name="Textfeld 9">
            <a:extLst>
              <a:ext uri="{FF2B5EF4-FFF2-40B4-BE49-F238E27FC236}">
                <a16:creationId xmlns:a16="http://schemas.microsoft.com/office/drawing/2014/main" xmlns="" id="{1715F3F3-80B4-2C4C-B4A8-02406702964A}"/>
              </a:ext>
            </a:extLst>
          </p:cNvPr>
          <p:cNvSpPr txBox="1"/>
          <p:nvPr/>
        </p:nvSpPr>
        <p:spPr>
          <a:xfrm>
            <a:off x="7717465" y="1415127"/>
            <a:ext cx="3240000" cy="1184425"/>
          </a:xfrm>
          <a:prstGeom prst="rect">
            <a:avLst/>
          </a:prstGeom>
          <a:solidFill>
            <a:srgbClr val="0F92A1"/>
          </a:solidFill>
          <a:effectLst>
            <a:outerShdw blurRad="114300" dist="152400" dir="8100000" algn="tr" rotWithShape="0">
              <a:prstClr val="black">
                <a:alpha val="40000"/>
              </a:prstClr>
            </a:outerShdw>
          </a:effectLst>
        </p:spPr>
        <p:txBody>
          <a:bodyPr wrap="square" rtlCol="0" anchor="ctr" anchorCtr="1">
            <a:noAutofit/>
          </a:bodyPr>
          <a:lstStyle/>
          <a:p>
            <a:pPr algn="ctr"/>
            <a:r>
              <a:rPr lang="de-DE" sz="2400" dirty="0">
                <a:solidFill>
                  <a:schemeClr val="bg1"/>
                </a:solidFill>
              </a:rPr>
              <a:t>an der Berufsschule/ Berufsfachschule</a:t>
            </a:r>
          </a:p>
        </p:txBody>
      </p:sp>
      <p:sp>
        <p:nvSpPr>
          <p:cNvPr id="11" name="Textfeld 10">
            <a:extLst>
              <a:ext uri="{FF2B5EF4-FFF2-40B4-BE49-F238E27FC236}">
                <a16:creationId xmlns:a16="http://schemas.microsoft.com/office/drawing/2014/main" xmlns="" id="{5AF1C1CF-6DA4-8F46-A82C-FD29385AA492}"/>
              </a:ext>
            </a:extLst>
          </p:cNvPr>
          <p:cNvSpPr txBox="1"/>
          <p:nvPr/>
        </p:nvSpPr>
        <p:spPr>
          <a:xfrm>
            <a:off x="814917" y="5181600"/>
            <a:ext cx="10291233" cy="954107"/>
          </a:xfrm>
          <a:prstGeom prst="rect">
            <a:avLst/>
          </a:prstGeom>
          <a:noFill/>
        </p:spPr>
        <p:txBody>
          <a:bodyPr wrap="square" rtlCol="0">
            <a:spAutoFit/>
          </a:bodyPr>
          <a:lstStyle/>
          <a:p>
            <a:pPr algn="ctr">
              <a:spcBef>
                <a:spcPts val="2000"/>
              </a:spcBef>
              <a:tabLst>
                <a:tab pos="0" algn="l"/>
                <a:tab pos="599002" algn="l"/>
                <a:tab pos="1198003" algn="l"/>
                <a:tab pos="1797006" algn="l"/>
                <a:tab pos="2396007" algn="l"/>
                <a:tab pos="2995009" algn="l"/>
                <a:tab pos="3594010" algn="l"/>
                <a:tab pos="4193013" algn="l"/>
                <a:tab pos="4792014" algn="l"/>
                <a:tab pos="5391016" algn="l"/>
                <a:tab pos="5990017" algn="l"/>
                <a:tab pos="6589019" algn="l"/>
                <a:tab pos="7188020" algn="l"/>
                <a:tab pos="7787023" algn="l"/>
                <a:tab pos="8386024" algn="l"/>
                <a:tab pos="8985026" algn="l"/>
                <a:tab pos="9584027" algn="l"/>
                <a:tab pos="10183029" algn="l"/>
                <a:tab pos="10782030" algn="l"/>
              </a:tabLst>
            </a:pPr>
            <a:r>
              <a:rPr lang="de-DE" sz="2800" dirty="0">
                <a:solidFill>
                  <a:srgbClr val="000000"/>
                </a:solidFill>
                <a:cs typeface="DejaVu Sans" charset="0"/>
              </a:rPr>
              <a:t>Die jeweils erworbenen </a:t>
            </a:r>
            <a:r>
              <a:rPr lang="de-DE" sz="2800" b="1" dirty="0">
                <a:solidFill>
                  <a:srgbClr val="000000"/>
                </a:solidFill>
                <a:cs typeface="DejaVu Sans" charset="0"/>
              </a:rPr>
              <a:t>Berechtigungen</a:t>
            </a:r>
            <a:r>
              <a:rPr lang="de-DE" sz="2800" dirty="0">
                <a:solidFill>
                  <a:srgbClr val="000000"/>
                </a:solidFill>
                <a:cs typeface="DejaVu Sans" charset="0"/>
              </a:rPr>
              <a:t> sind</a:t>
            </a:r>
            <a:br>
              <a:rPr lang="de-DE" sz="2800" dirty="0">
                <a:solidFill>
                  <a:srgbClr val="000000"/>
                </a:solidFill>
                <a:cs typeface="DejaVu Sans" charset="0"/>
              </a:rPr>
            </a:br>
            <a:r>
              <a:rPr lang="de-DE" sz="2800" b="1" dirty="0">
                <a:solidFill>
                  <a:srgbClr val="000000"/>
                </a:solidFill>
                <a:cs typeface="DejaVu Sans" charset="0"/>
              </a:rPr>
              <a:t>gleichwertig</a:t>
            </a:r>
            <a:r>
              <a:rPr lang="de-DE" sz="2800" dirty="0">
                <a:solidFill>
                  <a:srgbClr val="000000"/>
                </a:solidFill>
                <a:cs typeface="DejaVu Sans" charset="0"/>
              </a:rPr>
              <a:t>, aber </a:t>
            </a:r>
            <a:r>
              <a:rPr lang="de-DE" sz="2800" b="1" dirty="0">
                <a:solidFill>
                  <a:srgbClr val="000000"/>
                </a:solidFill>
                <a:cs typeface="DejaVu Sans" charset="0"/>
              </a:rPr>
              <a:t>nicht gleichartig </a:t>
            </a:r>
            <a:r>
              <a:rPr lang="de-DE" sz="2800" dirty="0">
                <a:solidFill>
                  <a:srgbClr val="000000"/>
                </a:solidFill>
                <a:cs typeface="DejaVu Sans" charset="0"/>
              </a:rPr>
              <a:t>(unterschiedliche Schwerpunkte).</a:t>
            </a:r>
          </a:p>
        </p:txBody>
      </p:sp>
      <p:pic>
        <p:nvPicPr>
          <p:cNvPr id="12" name="Aufgezeichneter Sound">
            <a:hlinkClick r:id="" action="ppaction://media"/>
            <a:extLst>
              <a:ext uri="{FF2B5EF4-FFF2-40B4-BE49-F238E27FC236}">
                <a16:creationId xmlns:a16="http://schemas.microsoft.com/office/drawing/2014/main" xmlns="" id="{C6604A10-6097-4EBB-83AE-BF37EC5B2C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9127" y="154766"/>
            <a:ext cx="487363" cy="487363"/>
          </a:xfrm>
          <a:prstGeom prst="rect">
            <a:avLst/>
          </a:prstGeom>
        </p:spPr>
      </p:pic>
    </p:spTree>
    <p:extLst>
      <p:ext uri="{BB962C8B-B14F-4D97-AF65-F5344CB8AC3E}">
        <p14:creationId xmlns:p14="http://schemas.microsoft.com/office/powerpoint/2010/main" val="229306013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19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670431" y="1363112"/>
            <a:ext cx="4679188" cy="505519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0" name="Stern mit 5 Zacken 9"/>
          <p:cNvSpPr/>
          <p:nvPr/>
        </p:nvSpPr>
        <p:spPr>
          <a:xfrm>
            <a:off x="6930000" y="3773886"/>
            <a:ext cx="293511" cy="358147"/>
          </a:xfrm>
          <a:prstGeom prst="star5">
            <a:avLst/>
          </a:prstGeom>
          <a:solidFill>
            <a:srgbClr val="AF1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rgbClr val="AF1F59"/>
                </a:solidFill>
              </a:ln>
              <a:solidFill>
                <a:srgbClr val="AF1F59"/>
              </a:solidFill>
            </a:endParaRPr>
          </a:p>
        </p:txBody>
      </p:sp>
      <p:sp>
        <p:nvSpPr>
          <p:cNvPr id="11" name="Stern mit 5 Zacken 10"/>
          <p:cNvSpPr/>
          <p:nvPr/>
        </p:nvSpPr>
        <p:spPr>
          <a:xfrm>
            <a:off x="8362576" y="3773886"/>
            <a:ext cx="293511" cy="358147"/>
          </a:xfrm>
          <a:prstGeom prst="star5">
            <a:avLst/>
          </a:prstGeom>
          <a:solidFill>
            <a:srgbClr val="AF1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rgbClr val="AF1F59"/>
                </a:solidFill>
              </a:ln>
              <a:solidFill>
                <a:srgbClr val="AF1F59"/>
              </a:solidFill>
            </a:endParaRPr>
          </a:p>
        </p:txBody>
      </p:sp>
      <p:sp>
        <p:nvSpPr>
          <p:cNvPr id="12" name="Stern mit 5 Zacken 11"/>
          <p:cNvSpPr/>
          <p:nvPr/>
        </p:nvSpPr>
        <p:spPr>
          <a:xfrm>
            <a:off x="9137255" y="3786022"/>
            <a:ext cx="293511" cy="358147"/>
          </a:xfrm>
          <a:prstGeom prst="star5">
            <a:avLst/>
          </a:prstGeom>
          <a:solidFill>
            <a:srgbClr val="AF1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rgbClr val="AF1F59"/>
                </a:solidFill>
              </a:ln>
              <a:solidFill>
                <a:srgbClr val="AF1F59"/>
              </a:solidFill>
            </a:endParaRPr>
          </a:p>
        </p:txBody>
      </p:sp>
      <p:sp>
        <p:nvSpPr>
          <p:cNvPr id="13" name="Stern mit 5 Zacken 12"/>
          <p:cNvSpPr/>
          <p:nvPr/>
        </p:nvSpPr>
        <p:spPr>
          <a:xfrm>
            <a:off x="10364684" y="3786022"/>
            <a:ext cx="293511" cy="358147"/>
          </a:xfrm>
          <a:prstGeom prst="star5">
            <a:avLst/>
          </a:prstGeom>
          <a:solidFill>
            <a:srgbClr val="AF1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rgbClr val="AF1F59"/>
                </a:solidFill>
              </a:ln>
              <a:solidFill>
                <a:srgbClr val="AF1F59"/>
              </a:solidFill>
            </a:endParaRPr>
          </a:p>
        </p:txBody>
      </p:sp>
      <p:sp>
        <p:nvSpPr>
          <p:cNvPr id="14" name="Stern mit 5 Zacken 13"/>
          <p:cNvSpPr/>
          <p:nvPr/>
        </p:nvSpPr>
        <p:spPr>
          <a:xfrm>
            <a:off x="7477470" y="3773886"/>
            <a:ext cx="293511" cy="358147"/>
          </a:xfrm>
          <a:prstGeom prst="star5">
            <a:avLst/>
          </a:prstGeom>
          <a:solidFill>
            <a:srgbClr val="AF1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rgbClr val="AF1F59"/>
                </a:solidFill>
              </a:ln>
              <a:solidFill>
                <a:srgbClr val="AF1F59"/>
              </a:solidFill>
            </a:endParaRPr>
          </a:p>
        </p:txBody>
      </p:sp>
      <p:grpSp>
        <p:nvGrpSpPr>
          <p:cNvPr id="5" name="Gruppieren 4"/>
          <p:cNvGrpSpPr/>
          <p:nvPr/>
        </p:nvGrpSpPr>
        <p:grpSpPr>
          <a:xfrm>
            <a:off x="7886873" y="2339421"/>
            <a:ext cx="2771322" cy="1515680"/>
            <a:chOff x="8478953" y="2515368"/>
            <a:chExt cx="2771322" cy="1515680"/>
          </a:xfrm>
        </p:grpSpPr>
        <p:grpSp>
          <p:nvGrpSpPr>
            <p:cNvPr id="4" name="Gruppieren 3"/>
            <p:cNvGrpSpPr/>
            <p:nvPr/>
          </p:nvGrpSpPr>
          <p:grpSpPr>
            <a:xfrm>
              <a:off x="8485927" y="2515368"/>
              <a:ext cx="1448814" cy="290552"/>
              <a:chOff x="4539287" y="2515368"/>
              <a:chExt cx="1448814" cy="290552"/>
            </a:xfrm>
          </p:grpSpPr>
          <p:sp>
            <p:nvSpPr>
              <p:cNvPr id="9" name="Stern mit 5 Zacken 8"/>
              <p:cNvSpPr/>
              <p:nvPr/>
            </p:nvSpPr>
            <p:spPr>
              <a:xfrm>
                <a:off x="5694590" y="2515368"/>
                <a:ext cx="293511" cy="290552"/>
              </a:xfrm>
              <a:prstGeom prst="star5">
                <a:avLst/>
              </a:prstGeom>
              <a:solidFill>
                <a:srgbClr val="F064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rgbClr val="AF1F59"/>
                    </a:solidFill>
                  </a:ln>
                  <a:solidFill>
                    <a:srgbClr val="AF1F59"/>
                  </a:solidFill>
                </a:endParaRPr>
              </a:p>
            </p:txBody>
          </p:sp>
          <p:sp>
            <p:nvSpPr>
              <p:cNvPr id="17" name="Stern mit 5 Zacken 16"/>
              <p:cNvSpPr/>
              <p:nvPr/>
            </p:nvSpPr>
            <p:spPr>
              <a:xfrm>
                <a:off x="4539287" y="2515368"/>
                <a:ext cx="293511" cy="290552"/>
              </a:xfrm>
              <a:prstGeom prst="star5">
                <a:avLst/>
              </a:prstGeom>
              <a:solidFill>
                <a:srgbClr val="F064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rgbClr val="AF1F59"/>
                    </a:solidFill>
                  </a:ln>
                  <a:solidFill>
                    <a:srgbClr val="AF1F59"/>
                  </a:solidFill>
                </a:endParaRPr>
              </a:p>
            </p:txBody>
          </p:sp>
        </p:grpSp>
        <p:grpSp>
          <p:nvGrpSpPr>
            <p:cNvPr id="3" name="Gruppieren 2"/>
            <p:cNvGrpSpPr/>
            <p:nvPr/>
          </p:nvGrpSpPr>
          <p:grpSpPr>
            <a:xfrm>
              <a:off x="8478953" y="3664297"/>
              <a:ext cx="2771322" cy="366751"/>
              <a:chOff x="4674749" y="3566522"/>
              <a:chExt cx="2771322" cy="366751"/>
            </a:xfrm>
          </p:grpSpPr>
          <p:sp>
            <p:nvSpPr>
              <p:cNvPr id="16" name="Stern mit 5 Zacken 15"/>
              <p:cNvSpPr/>
              <p:nvPr/>
            </p:nvSpPr>
            <p:spPr>
              <a:xfrm>
                <a:off x="4674749" y="3566522"/>
                <a:ext cx="293511" cy="358147"/>
              </a:xfrm>
              <a:prstGeom prst="star5">
                <a:avLst/>
              </a:prstGeom>
              <a:solidFill>
                <a:srgbClr val="F064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rgbClr val="AF1F59"/>
                    </a:solidFill>
                  </a:ln>
                  <a:solidFill>
                    <a:srgbClr val="AF1F59"/>
                  </a:solidFill>
                </a:endParaRPr>
              </a:p>
            </p:txBody>
          </p:sp>
          <p:sp>
            <p:nvSpPr>
              <p:cNvPr id="18" name="Stern mit 5 Zacken 17"/>
              <p:cNvSpPr/>
              <p:nvPr/>
            </p:nvSpPr>
            <p:spPr>
              <a:xfrm>
                <a:off x="7152560" y="3600320"/>
                <a:ext cx="293511" cy="290552"/>
              </a:xfrm>
              <a:prstGeom prst="star5">
                <a:avLst/>
              </a:prstGeom>
              <a:solidFill>
                <a:srgbClr val="F064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rgbClr val="AF1F59"/>
                    </a:solidFill>
                  </a:ln>
                  <a:solidFill>
                    <a:srgbClr val="AF1F59"/>
                  </a:solidFill>
                </a:endParaRPr>
              </a:p>
            </p:txBody>
          </p:sp>
          <p:sp>
            <p:nvSpPr>
              <p:cNvPr id="19" name="Stern mit 5 Zacken 18"/>
              <p:cNvSpPr/>
              <p:nvPr/>
            </p:nvSpPr>
            <p:spPr>
              <a:xfrm>
                <a:off x="5905468" y="3604135"/>
                <a:ext cx="293511" cy="290552"/>
              </a:xfrm>
              <a:prstGeom prst="star5">
                <a:avLst/>
              </a:prstGeom>
              <a:solidFill>
                <a:srgbClr val="F064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rgbClr val="AF1F59"/>
                    </a:solidFill>
                  </a:ln>
                  <a:solidFill>
                    <a:srgbClr val="AF1F59"/>
                  </a:solidFill>
                </a:endParaRPr>
              </a:p>
            </p:txBody>
          </p:sp>
          <p:sp>
            <p:nvSpPr>
              <p:cNvPr id="21" name="Stern mit 5 Zacken 20"/>
              <p:cNvSpPr/>
              <p:nvPr/>
            </p:nvSpPr>
            <p:spPr>
              <a:xfrm>
                <a:off x="5244281" y="3575126"/>
                <a:ext cx="293511" cy="358147"/>
              </a:xfrm>
              <a:prstGeom prst="star5">
                <a:avLst/>
              </a:prstGeom>
              <a:solidFill>
                <a:srgbClr val="F064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rgbClr val="AF1F59"/>
                    </a:solidFill>
                  </a:ln>
                  <a:solidFill>
                    <a:srgbClr val="AF1F59"/>
                  </a:solidFill>
                </a:endParaRPr>
              </a:p>
            </p:txBody>
          </p:sp>
        </p:grpSp>
      </p:grpSp>
      <p:grpSp>
        <p:nvGrpSpPr>
          <p:cNvPr id="6" name="Gruppieren 5"/>
          <p:cNvGrpSpPr/>
          <p:nvPr/>
        </p:nvGrpSpPr>
        <p:grpSpPr>
          <a:xfrm>
            <a:off x="7770981" y="1301461"/>
            <a:ext cx="2740458" cy="376314"/>
            <a:chOff x="4558858" y="1363112"/>
            <a:chExt cx="2740458" cy="376314"/>
          </a:xfrm>
        </p:grpSpPr>
        <p:sp>
          <p:nvSpPr>
            <p:cNvPr id="20" name="Stern mit 5 Zacken 19"/>
            <p:cNvSpPr/>
            <p:nvPr/>
          </p:nvSpPr>
          <p:spPr>
            <a:xfrm>
              <a:off x="4558858" y="1363112"/>
              <a:ext cx="293511" cy="358147"/>
            </a:xfrm>
            <a:prstGeom prst="star5">
              <a:avLst/>
            </a:prstGeom>
            <a:solidFill>
              <a:srgbClr val="1C8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rgbClr val="AF1F59"/>
                  </a:solidFill>
                </a:ln>
                <a:solidFill>
                  <a:srgbClr val="AF1F59"/>
                </a:solidFill>
              </a:endParaRPr>
            </a:p>
          </p:txBody>
        </p:sp>
        <p:sp>
          <p:nvSpPr>
            <p:cNvPr id="23" name="Stern mit 5 Zacken 22"/>
            <p:cNvSpPr/>
            <p:nvPr/>
          </p:nvSpPr>
          <p:spPr>
            <a:xfrm>
              <a:off x="5533948" y="1363112"/>
              <a:ext cx="293511" cy="358147"/>
            </a:xfrm>
            <a:prstGeom prst="star5">
              <a:avLst/>
            </a:prstGeom>
            <a:solidFill>
              <a:srgbClr val="1C8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rgbClr val="AF1F59"/>
                  </a:solidFill>
                </a:ln>
                <a:solidFill>
                  <a:srgbClr val="AF1F59"/>
                </a:solidFill>
              </a:endParaRPr>
            </a:p>
          </p:txBody>
        </p:sp>
        <p:sp>
          <p:nvSpPr>
            <p:cNvPr id="24" name="Stern mit 5 Zacken 23"/>
            <p:cNvSpPr/>
            <p:nvPr/>
          </p:nvSpPr>
          <p:spPr>
            <a:xfrm>
              <a:off x="6052224" y="1368048"/>
              <a:ext cx="293511" cy="358147"/>
            </a:xfrm>
            <a:prstGeom prst="star5">
              <a:avLst/>
            </a:prstGeom>
            <a:solidFill>
              <a:srgbClr val="1C8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rgbClr val="AF1F59"/>
                  </a:solidFill>
                </a:ln>
                <a:solidFill>
                  <a:srgbClr val="AF1F59"/>
                </a:solidFill>
              </a:endParaRPr>
            </a:p>
          </p:txBody>
        </p:sp>
        <p:sp>
          <p:nvSpPr>
            <p:cNvPr id="25" name="Stern mit 5 Zacken 24"/>
            <p:cNvSpPr/>
            <p:nvPr/>
          </p:nvSpPr>
          <p:spPr>
            <a:xfrm>
              <a:off x="7005805" y="1381279"/>
              <a:ext cx="293511" cy="358147"/>
            </a:xfrm>
            <a:prstGeom prst="star5">
              <a:avLst/>
            </a:prstGeom>
            <a:solidFill>
              <a:srgbClr val="1C8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rgbClr val="AF1F59"/>
                  </a:solidFill>
                </a:ln>
                <a:solidFill>
                  <a:srgbClr val="AF1F59"/>
                </a:solidFill>
              </a:endParaRPr>
            </a:p>
          </p:txBody>
        </p:sp>
      </p:grpSp>
      <p:sp>
        <p:nvSpPr>
          <p:cNvPr id="26" name="Rechteck 25"/>
          <p:cNvSpPr/>
          <p:nvPr/>
        </p:nvSpPr>
        <p:spPr>
          <a:xfrm>
            <a:off x="3686004" y="501134"/>
            <a:ext cx="7468455" cy="523220"/>
          </a:xfrm>
          <a:prstGeom prst="rect">
            <a:avLst/>
          </a:prstGeom>
        </p:spPr>
        <p:txBody>
          <a:bodyPr wrap="none">
            <a:spAutoFit/>
          </a:bodyPr>
          <a:lstStyle/>
          <a:p>
            <a:r>
              <a:rPr lang="de-DE" sz="2800" dirty="0"/>
              <a:t>Vom mittleren Schulabschluss zur Hochschulreife</a:t>
            </a:r>
          </a:p>
        </p:txBody>
      </p:sp>
      <p:pic>
        <p:nvPicPr>
          <p:cNvPr id="7" name="Aufgezeichneter Sound">
            <a:hlinkClick r:id="" action="ppaction://media"/>
            <a:extLst>
              <a:ext uri="{FF2B5EF4-FFF2-40B4-BE49-F238E27FC236}">
                <a16:creationId xmlns:a16="http://schemas.microsoft.com/office/drawing/2014/main" xmlns="" id="{4444F5BC-E351-4FE5-8747-FC91A05A057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0630" y="151944"/>
            <a:ext cx="487363" cy="487363"/>
          </a:xfrm>
          <a:prstGeom prst="rect">
            <a:avLst/>
          </a:prstGeom>
        </p:spPr>
      </p:pic>
      <p:pic>
        <p:nvPicPr>
          <p:cNvPr id="27" name="Inhaltsplatzhalter 4">
            <a:extLst>
              <a:ext uri="{FF2B5EF4-FFF2-40B4-BE49-F238E27FC236}">
                <a16:creationId xmlns:a16="http://schemas.microsoft.com/office/drawing/2014/main" xmlns="" id="{CB30C496-6BF8-48D9-9F38-8D89323DC7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1143" y="1659608"/>
            <a:ext cx="5503888" cy="3439930"/>
          </a:xfrm>
          <a:prstGeom prst="rect">
            <a:avLst/>
          </a:prstGeom>
        </p:spPr>
      </p:pic>
      <p:pic>
        <p:nvPicPr>
          <p:cNvPr id="28" name="Aufgezeichneter Sound">
            <a:hlinkClick r:id="" action="ppaction://media"/>
            <a:extLst>
              <a:ext uri="{FF2B5EF4-FFF2-40B4-BE49-F238E27FC236}">
                <a16:creationId xmlns:a16="http://schemas.microsoft.com/office/drawing/2014/main" xmlns="" id="{8F69DC3C-555D-4D25-88FB-95336C8EE18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64069" y="1498701"/>
            <a:ext cx="487363" cy="487363"/>
          </a:xfrm>
          <a:prstGeom prst="rect">
            <a:avLst/>
          </a:prstGeom>
        </p:spPr>
      </p:pic>
    </p:spTree>
    <p:extLst>
      <p:ext uri="{BB962C8B-B14F-4D97-AF65-F5344CB8AC3E}">
        <p14:creationId xmlns:p14="http://schemas.microsoft.com/office/powerpoint/2010/main" val="426010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61" fill="hold"/>
                                        <p:tgtEl>
                                          <p:spTgt spid="28"/>
                                        </p:tgtEl>
                                      </p:cBhvr>
                                    </p:cmd>
                                  </p:childTnLst>
                                </p:cTn>
                              </p:par>
                            </p:childTnLst>
                          </p:cTn>
                        </p:par>
                        <p:par>
                          <p:cTn id="7" fill="hold">
                            <p:stCondLst>
                              <p:cond delay="11261"/>
                            </p:stCondLst>
                            <p:childTnLst>
                              <p:par>
                                <p:cTn id="8" presetID="1" presetClass="mediacall" presetSubtype="0" fill="hold" nodeType="afterEffect">
                                  <p:stCondLst>
                                    <p:cond delay="0"/>
                                  </p:stCondLst>
                                  <p:childTnLst>
                                    <p:cmd type="call" cmd="playFrom(0.0)">
                                      <p:cBhvr>
                                        <p:cTn id="9" dur="55542" fill="hold"/>
                                        <p:tgtEl>
                                          <p:spTgt spid="7"/>
                                        </p:tgtEl>
                                      </p:cBhvr>
                                    </p:cmd>
                                  </p:childTnLst>
                                </p:cTn>
                              </p:par>
                              <p:par>
                                <p:cTn id="10" presetID="42" presetClass="entr" presetSubtype="0" fill="hold" nodeType="withEffect">
                                  <p:stCondLst>
                                    <p:cond delay="5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6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7"/>
                </p:tgtEl>
              </p:cMediaNode>
            </p:audio>
            <p:audio>
              <p:cMediaNode vol="80000">
                <p:cTn id="21" fill="hold" display="0">
                  <p:stCondLst>
                    <p:cond delay="indefinite"/>
                  </p:stCondLst>
                  <p:endCondLst>
                    <p:cond evt="onStopAudio" delay="0">
                      <p:tgtEl>
                        <p:sldTgt/>
                      </p:tgtEl>
                    </p:cond>
                  </p:endCondLst>
                </p:cTn>
                <p:tgtEl>
                  <p:spTgt spid="2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945711" y="614046"/>
            <a:ext cx="5786008" cy="523220"/>
          </a:xfrm>
          <a:prstGeom prst="rect">
            <a:avLst/>
          </a:prstGeom>
        </p:spPr>
        <p:txBody>
          <a:bodyPr wrap="none">
            <a:spAutoFit/>
          </a:bodyPr>
          <a:lstStyle/>
          <a:p>
            <a:r>
              <a:rPr lang="de-DE" sz="2800" dirty="0"/>
              <a:t>über die Berufliche Oberschule Bayern</a:t>
            </a:r>
          </a:p>
        </p:txBody>
      </p:sp>
      <p:sp>
        <p:nvSpPr>
          <p:cNvPr id="3" name="Rectangle 1"/>
          <p:cNvSpPr>
            <a:spLocks noChangeArrowheads="1"/>
          </p:cNvSpPr>
          <p:nvPr/>
        </p:nvSpPr>
        <p:spPr bwMode="auto">
          <a:xfrm>
            <a:off x="1187939" y="1397003"/>
            <a:ext cx="7678779" cy="5968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0000" tIns="60000" rIns="120000" bIns="60000"/>
          <a:lstStyle/>
          <a:p>
            <a:pPr>
              <a:tabLst>
                <a:tab pos="599002" algn="l"/>
                <a:tab pos="1198003" algn="l"/>
                <a:tab pos="1797006" algn="l"/>
                <a:tab pos="2396007" algn="l"/>
                <a:tab pos="2995009" algn="l"/>
                <a:tab pos="3594010" algn="l"/>
                <a:tab pos="4193013" algn="l"/>
                <a:tab pos="4792014" algn="l"/>
                <a:tab pos="5391016" algn="l"/>
                <a:tab pos="5990017" algn="l"/>
                <a:tab pos="6589019" algn="l"/>
              </a:tabLst>
            </a:pPr>
            <a:endParaRPr lang="de-DE" sz="3467" b="1" dirty="0">
              <a:solidFill>
                <a:srgbClr val="000000"/>
              </a:solidFill>
              <a:cs typeface="MS PGothic" charset="0"/>
            </a:endParaRPr>
          </a:p>
        </p:txBody>
      </p:sp>
      <p:sp>
        <p:nvSpPr>
          <p:cNvPr id="4" name="Rectangle 2"/>
          <p:cNvSpPr>
            <a:spLocks noChangeArrowheads="1"/>
          </p:cNvSpPr>
          <p:nvPr/>
        </p:nvSpPr>
        <p:spPr bwMode="auto">
          <a:xfrm>
            <a:off x="1085850" y="2078041"/>
            <a:ext cx="1066800" cy="341313"/>
          </a:xfrm>
          <a:prstGeom prst="rect">
            <a:avLst/>
          </a:prstGeom>
          <a:solidFill>
            <a:srgbClr val="FFFFFF"/>
          </a:solidFill>
          <a:ln>
            <a:noFill/>
          </a:ln>
          <a:effectLst/>
          <a:extLs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0000" tIns="60000" rIns="120000" bIns="60000"/>
          <a:lstStyle/>
          <a:p>
            <a:pPr algn="ctr">
              <a:tabLst>
                <a:tab pos="599002" algn="l"/>
              </a:tabLst>
            </a:pPr>
            <a:r>
              <a:rPr lang="de-DE" sz="1600">
                <a:solidFill>
                  <a:srgbClr val="000000"/>
                </a:solidFill>
                <a:cs typeface="MS PGothic" charset="0"/>
              </a:rPr>
              <a:t>Jgst. 13</a:t>
            </a:r>
          </a:p>
        </p:txBody>
      </p:sp>
      <p:sp>
        <p:nvSpPr>
          <p:cNvPr id="5" name="Rectangle 3"/>
          <p:cNvSpPr>
            <a:spLocks noChangeArrowheads="1"/>
          </p:cNvSpPr>
          <p:nvPr/>
        </p:nvSpPr>
        <p:spPr bwMode="auto">
          <a:xfrm>
            <a:off x="2209799" y="2110979"/>
            <a:ext cx="3960000" cy="360000"/>
          </a:xfrm>
          <a:prstGeom prst="rect">
            <a:avLst/>
          </a:prstGeom>
          <a:solidFill>
            <a:srgbClr val="442F7B"/>
          </a:solidFill>
          <a:ln>
            <a:noFill/>
          </a:ln>
          <a:effectLst/>
          <a:extLs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0000" tIns="60000" rIns="120000" bIns="60000"/>
          <a:lstStyle/>
          <a:p>
            <a:pPr algn="ctr">
              <a:tabLst>
                <a:tab pos="599002" algn="l"/>
                <a:tab pos="1198003" algn="l"/>
                <a:tab pos="1797006" algn="l"/>
                <a:tab pos="2396007" algn="l"/>
              </a:tabLst>
            </a:pPr>
            <a:r>
              <a:rPr lang="de-DE" sz="1867" b="1">
                <a:solidFill>
                  <a:schemeClr val="bg1"/>
                </a:solidFill>
                <a:cs typeface="MS PGothic" charset="0"/>
              </a:rPr>
              <a:t>FOS</a:t>
            </a:r>
          </a:p>
        </p:txBody>
      </p:sp>
      <p:sp>
        <p:nvSpPr>
          <p:cNvPr id="6" name="Rectangle 4"/>
          <p:cNvSpPr>
            <a:spLocks noChangeArrowheads="1"/>
          </p:cNvSpPr>
          <p:nvPr/>
        </p:nvSpPr>
        <p:spPr bwMode="auto">
          <a:xfrm>
            <a:off x="7249800" y="2112398"/>
            <a:ext cx="3960000" cy="360000"/>
          </a:xfrm>
          <a:prstGeom prst="rect">
            <a:avLst/>
          </a:prstGeom>
          <a:solidFill>
            <a:srgbClr val="442F7B"/>
          </a:solidFill>
          <a:ln>
            <a:noFill/>
          </a:ln>
          <a:effectLst/>
          <a:extLs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0000" tIns="60000" rIns="120000" bIns="60000"/>
          <a:lstStyle/>
          <a:p>
            <a:pPr algn="ctr">
              <a:tabLst>
                <a:tab pos="599002" algn="l"/>
                <a:tab pos="1198003" algn="l"/>
                <a:tab pos="1797006" algn="l"/>
                <a:tab pos="2396007" algn="l"/>
                <a:tab pos="2995009" algn="l"/>
              </a:tabLst>
            </a:pPr>
            <a:r>
              <a:rPr lang="de-DE" sz="1867" b="1">
                <a:solidFill>
                  <a:schemeClr val="bg1"/>
                </a:solidFill>
                <a:cs typeface="MS PGothic" charset="0"/>
              </a:rPr>
              <a:t>BOS</a:t>
            </a:r>
          </a:p>
        </p:txBody>
      </p:sp>
      <p:sp>
        <p:nvSpPr>
          <p:cNvPr id="7" name="Rectangle 5"/>
          <p:cNvSpPr>
            <a:spLocks noChangeArrowheads="1"/>
          </p:cNvSpPr>
          <p:nvPr/>
        </p:nvSpPr>
        <p:spPr bwMode="auto">
          <a:xfrm>
            <a:off x="2209799" y="2951561"/>
            <a:ext cx="3960000" cy="360000"/>
          </a:xfrm>
          <a:prstGeom prst="rect">
            <a:avLst/>
          </a:prstGeom>
          <a:solidFill>
            <a:srgbClr val="442F7B"/>
          </a:solidFill>
          <a:ln>
            <a:noFill/>
          </a:ln>
          <a:effectLst/>
          <a:extLs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0000" tIns="60000" rIns="120000" bIns="60000"/>
          <a:lstStyle/>
          <a:p>
            <a:pPr algn="ctr">
              <a:tabLst>
                <a:tab pos="599002" algn="l"/>
                <a:tab pos="1198003" algn="l"/>
                <a:tab pos="1797006" algn="l"/>
                <a:tab pos="2396007" algn="l"/>
              </a:tabLst>
            </a:pPr>
            <a:r>
              <a:rPr lang="de-DE" sz="1867" b="1">
                <a:solidFill>
                  <a:schemeClr val="bg1"/>
                </a:solidFill>
                <a:cs typeface="MS PGothic" charset="0"/>
              </a:rPr>
              <a:t>FOS</a:t>
            </a:r>
          </a:p>
          <a:p>
            <a:pPr>
              <a:tabLst>
                <a:tab pos="599002" algn="l"/>
                <a:tab pos="1198003" algn="l"/>
                <a:tab pos="1797006" algn="l"/>
                <a:tab pos="2396007" algn="l"/>
              </a:tabLst>
            </a:pPr>
            <a:endParaRPr lang="de-DE" sz="2400">
              <a:solidFill>
                <a:schemeClr val="bg1"/>
              </a:solidFill>
              <a:latin typeface="Calibri" charset="0"/>
              <a:cs typeface="MS PGothic" charset="0"/>
            </a:endParaRPr>
          </a:p>
        </p:txBody>
      </p:sp>
      <p:sp>
        <p:nvSpPr>
          <p:cNvPr id="8" name="Rectangle 6"/>
          <p:cNvSpPr>
            <a:spLocks noChangeArrowheads="1"/>
          </p:cNvSpPr>
          <p:nvPr/>
        </p:nvSpPr>
        <p:spPr bwMode="auto">
          <a:xfrm>
            <a:off x="7249800" y="2951561"/>
            <a:ext cx="3960000" cy="360000"/>
          </a:xfrm>
          <a:prstGeom prst="rect">
            <a:avLst/>
          </a:prstGeom>
          <a:solidFill>
            <a:srgbClr val="442F7B"/>
          </a:solidFill>
          <a:ln>
            <a:noFill/>
          </a:ln>
          <a:effectLst/>
          <a:extLs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0000" tIns="60000" rIns="120000" bIns="60000"/>
          <a:lstStyle/>
          <a:p>
            <a:pPr algn="ctr">
              <a:tabLst>
                <a:tab pos="599002" algn="l"/>
                <a:tab pos="1198003" algn="l"/>
                <a:tab pos="1797006" algn="l"/>
                <a:tab pos="2396007" algn="l"/>
                <a:tab pos="2995009" algn="l"/>
              </a:tabLst>
            </a:pPr>
            <a:r>
              <a:rPr lang="de-DE" sz="1867" b="1" dirty="0">
                <a:solidFill>
                  <a:schemeClr val="bg1"/>
                </a:solidFill>
                <a:cs typeface="MS PGothic" charset="0"/>
              </a:rPr>
              <a:t>BOS</a:t>
            </a:r>
          </a:p>
          <a:p>
            <a:pPr>
              <a:tabLst>
                <a:tab pos="599002" algn="l"/>
                <a:tab pos="1198003" algn="l"/>
                <a:tab pos="1797006" algn="l"/>
                <a:tab pos="2396007" algn="l"/>
                <a:tab pos="2995009" algn="l"/>
              </a:tabLst>
            </a:pPr>
            <a:endParaRPr lang="de-DE" sz="2400" dirty="0">
              <a:solidFill>
                <a:schemeClr val="bg1"/>
              </a:solidFill>
              <a:latin typeface="Calibri" charset="0"/>
              <a:cs typeface="MS PGothic" charset="0"/>
            </a:endParaRPr>
          </a:p>
        </p:txBody>
      </p:sp>
      <p:sp>
        <p:nvSpPr>
          <p:cNvPr id="9" name="Rectangle 7"/>
          <p:cNvSpPr>
            <a:spLocks noChangeArrowheads="1"/>
          </p:cNvSpPr>
          <p:nvPr/>
        </p:nvSpPr>
        <p:spPr bwMode="auto">
          <a:xfrm>
            <a:off x="1085850" y="2965454"/>
            <a:ext cx="1066800" cy="342900"/>
          </a:xfrm>
          <a:prstGeom prst="rect">
            <a:avLst/>
          </a:prstGeom>
          <a:solidFill>
            <a:srgbClr val="FFFFFF"/>
          </a:solidFill>
          <a:ln>
            <a:noFill/>
          </a:ln>
          <a:effectLst/>
          <a:extLs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0000" tIns="60000" rIns="120000" bIns="60000"/>
          <a:lstStyle/>
          <a:p>
            <a:pPr algn="ctr">
              <a:tabLst>
                <a:tab pos="599002" algn="l"/>
              </a:tabLst>
            </a:pPr>
            <a:r>
              <a:rPr lang="de-DE" sz="1600">
                <a:solidFill>
                  <a:srgbClr val="000000"/>
                </a:solidFill>
                <a:cs typeface="MS PGothic" charset="0"/>
              </a:rPr>
              <a:t>Jgst. 12</a:t>
            </a:r>
          </a:p>
        </p:txBody>
      </p:sp>
      <p:sp>
        <p:nvSpPr>
          <p:cNvPr id="10" name="Rectangle 8"/>
          <p:cNvSpPr>
            <a:spLocks noChangeArrowheads="1"/>
          </p:cNvSpPr>
          <p:nvPr/>
        </p:nvSpPr>
        <p:spPr bwMode="auto">
          <a:xfrm>
            <a:off x="1085850" y="3422653"/>
            <a:ext cx="1066800" cy="341312"/>
          </a:xfrm>
          <a:prstGeom prst="rect">
            <a:avLst/>
          </a:prstGeom>
          <a:solidFill>
            <a:srgbClr val="FFFFFF"/>
          </a:solidFill>
          <a:ln>
            <a:noFill/>
          </a:ln>
          <a:effectLst/>
          <a:extLs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0000" tIns="60000" rIns="120000" bIns="60000"/>
          <a:lstStyle/>
          <a:p>
            <a:pPr algn="ctr">
              <a:tabLst>
                <a:tab pos="599002" algn="l"/>
              </a:tabLst>
            </a:pPr>
            <a:r>
              <a:rPr lang="de-DE" sz="1600" dirty="0" err="1">
                <a:solidFill>
                  <a:srgbClr val="000000"/>
                </a:solidFill>
                <a:cs typeface="MS PGothic" charset="0"/>
              </a:rPr>
              <a:t>Jgst</a:t>
            </a:r>
            <a:r>
              <a:rPr lang="de-DE" sz="1600" dirty="0">
                <a:solidFill>
                  <a:srgbClr val="000000"/>
                </a:solidFill>
                <a:cs typeface="MS PGothic" charset="0"/>
              </a:rPr>
              <a:t>. 11</a:t>
            </a:r>
          </a:p>
        </p:txBody>
      </p:sp>
      <p:sp>
        <p:nvSpPr>
          <p:cNvPr id="11" name="Rectangle 9"/>
          <p:cNvSpPr>
            <a:spLocks noChangeArrowheads="1"/>
          </p:cNvSpPr>
          <p:nvPr/>
        </p:nvSpPr>
        <p:spPr bwMode="auto">
          <a:xfrm>
            <a:off x="2209799" y="3371853"/>
            <a:ext cx="3960000" cy="360000"/>
          </a:xfrm>
          <a:prstGeom prst="rect">
            <a:avLst/>
          </a:prstGeom>
          <a:solidFill>
            <a:srgbClr val="442F7B"/>
          </a:solidFill>
          <a:ln>
            <a:noFill/>
          </a:ln>
          <a:effectLst/>
          <a:extLs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0000" tIns="60000" rIns="120000" bIns="60000"/>
          <a:lstStyle/>
          <a:p>
            <a:pPr algn="ctr">
              <a:tabLst>
                <a:tab pos="599002" algn="l"/>
                <a:tab pos="1198003" algn="l"/>
                <a:tab pos="1797006" algn="l"/>
                <a:tab pos="2396007" algn="l"/>
              </a:tabLst>
            </a:pPr>
            <a:r>
              <a:rPr lang="de-DE" sz="1867" b="1">
                <a:solidFill>
                  <a:schemeClr val="bg1"/>
                </a:solidFill>
                <a:cs typeface="MS PGothic" charset="0"/>
              </a:rPr>
              <a:t>FOS</a:t>
            </a:r>
          </a:p>
          <a:p>
            <a:pPr>
              <a:tabLst>
                <a:tab pos="599002" algn="l"/>
                <a:tab pos="1198003" algn="l"/>
                <a:tab pos="1797006" algn="l"/>
                <a:tab pos="2396007" algn="l"/>
              </a:tabLst>
            </a:pPr>
            <a:endParaRPr lang="de-DE" sz="2400">
              <a:solidFill>
                <a:schemeClr val="bg1"/>
              </a:solidFill>
              <a:latin typeface="Calibri" charset="0"/>
              <a:cs typeface="MS PGothic" charset="0"/>
            </a:endParaRPr>
          </a:p>
        </p:txBody>
      </p:sp>
      <p:sp>
        <p:nvSpPr>
          <p:cNvPr id="12" name="Rectangle 10"/>
          <p:cNvSpPr>
            <a:spLocks noChangeArrowheads="1"/>
          </p:cNvSpPr>
          <p:nvPr/>
        </p:nvSpPr>
        <p:spPr bwMode="auto">
          <a:xfrm>
            <a:off x="2209800" y="1690688"/>
            <a:ext cx="9000000" cy="360000"/>
          </a:xfrm>
          <a:prstGeom prst="rect">
            <a:avLst/>
          </a:prstGeom>
          <a:solidFill>
            <a:srgbClr val="1C8CCC"/>
          </a:solidFill>
          <a:ln>
            <a:noFill/>
          </a:ln>
          <a:effectLst/>
          <a:extLs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0000" tIns="60000" rIns="120000" bIns="60000"/>
          <a:lstStyle/>
          <a:p>
            <a:pPr algn="ctr">
              <a:tabLst>
                <a:tab pos="599002" algn="l"/>
                <a:tab pos="1198003" algn="l"/>
                <a:tab pos="1797006" algn="l"/>
                <a:tab pos="2396007" algn="l"/>
                <a:tab pos="2995009" algn="l"/>
                <a:tab pos="3594010" algn="l"/>
                <a:tab pos="4193013" algn="l"/>
                <a:tab pos="4792014" algn="l"/>
                <a:tab pos="5391016" algn="l"/>
                <a:tab pos="5990017" algn="l"/>
                <a:tab pos="6589019" algn="l"/>
              </a:tabLst>
            </a:pPr>
            <a:r>
              <a:rPr lang="de-DE" sz="1867" b="1" dirty="0">
                <a:solidFill>
                  <a:schemeClr val="bg1"/>
                </a:solidFill>
                <a:cs typeface="MS PGothic" charset="0"/>
              </a:rPr>
              <a:t>Hochschulreife </a:t>
            </a:r>
            <a:r>
              <a:rPr lang="de-DE" sz="1867" dirty="0">
                <a:solidFill>
                  <a:schemeClr val="bg1"/>
                </a:solidFill>
                <a:cs typeface="MS PGothic" charset="0"/>
              </a:rPr>
              <a:t>(fachgebunden oder allgemein)</a:t>
            </a:r>
          </a:p>
        </p:txBody>
      </p:sp>
      <p:sp>
        <p:nvSpPr>
          <p:cNvPr id="13" name="Rectangle 11"/>
          <p:cNvSpPr>
            <a:spLocks noChangeArrowheads="1"/>
          </p:cNvSpPr>
          <p:nvPr/>
        </p:nvSpPr>
        <p:spPr bwMode="auto">
          <a:xfrm>
            <a:off x="2209800" y="2531270"/>
            <a:ext cx="9000000" cy="360000"/>
          </a:xfrm>
          <a:prstGeom prst="rect">
            <a:avLst/>
          </a:prstGeom>
          <a:solidFill>
            <a:srgbClr val="1C8CCC"/>
          </a:solidFill>
          <a:ln>
            <a:noFill/>
          </a:ln>
          <a:effectLst/>
          <a:extLs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0000" tIns="60000" rIns="120000" bIns="60000"/>
          <a:lstStyle/>
          <a:p>
            <a:pPr algn="ctr">
              <a:tabLst>
                <a:tab pos="599002" algn="l"/>
                <a:tab pos="1198003" algn="l"/>
                <a:tab pos="1797006" algn="l"/>
                <a:tab pos="2396007" algn="l"/>
                <a:tab pos="2995009" algn="l"/>
                <a:tab pos="3594010" algn="l"/>
                <a:tab pos="4193013" algn="l"/>
                <a:tab pos="4792014" algn="l"/>
                <a:tab pos="5391016" algn="l"/>
                <a:tab pos="5990017" algn="l"/>
                <a:tab pos="6589019" algn="l"/>
              </a:tabLst>
            </a:pPr>
            <a:r>
              <a:rPr lang="de-DE" sz="1867" b="1" dirty="0">
                <a:solidFill>
                  <a:schemeClr val="bg1"/>
                </a:solidFill>
                <a:cs typeface="MS PGothic" charset="0"/>
              </a:rPr>
              <a:t>Fachabitur</a:t>
            </a:r>
          </a:p>
        </p:txBody>
      </p:sp>
      <p:sp>
        <p:nvSpPr>
          <p:cNvPr id="14" name="Rectangle 12"/>
          <p:cNvSpPr>
            <a:spLocks noChangeArrowheads="1"/>
          </p:cNvSpPr>
          <p:nvPr/>
        </p:nvSpPr>
        <p:spPr bwMode="auto">
          <a:xfrm>
            <a:off x="2209798" y="4251328"/>
            <a:ext cx="3959999" cy="1775833"/>
          </a:xfrm>
          <a:prstGeom prst="rect">
            <a:avLst/>
          </a:prstGeom>
          <a:solidFill>
            <a:srgbClr val="F0641A"/>
          </a:solidFill>
          <a:ln>
            <a:noFill/>
          </a:ln>
          <a:effectLst/>
          <a:extLs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0000" tIns="60000" rIns="120000" bIns="60000"/>
          <a:lstStyle/>
          <a:p>
            <a:pPr>
              <a:tabLst>
                <a:tab pos="599002" algn="l"/>
                <a:tab pos="1198003" algn="l"/>
                <a:tab pos="1797006" algn="l"/>
                <a:tab pos="2396007" algn="l"/>
                <a:tab pos="2995009" algn="l"/>
              </a:tabLst>
            </a:pPr>
            <a:r>
              <a:rPr lang="de-DE" sz="1867" b="1" dirty="0">
                <a:solidFill>
                  <a:schemeClr val="bg1"/>
                </a:solidFill>
                <a:cs typeface="MS PGothic" charset="0"/>
              </a:rPr>
              <a:t>Mittlerer Schulabschluss </a:t>
            </a:r>
            <a:br>
              <a:rPr lang="de-DE" sz="1867" b="1" dirty="0">
                <a:solidFill>
                  <a:schemeClr val="bg1"/>
                </a:solidFill>
                <a:cs typeface="MS PGothic" charset="0"/>
              </a:rPr>
            </a:br>
            <a:r>
              <a:rPr lang="de-DE" sz="1867" dirty="0">
                <a:solidFill>
                  <a:schemeClr val="bg1"/>
                </a:solidFill>
                <a:cs typeface="MS PGothic" charset="0"/>
              </a:rPr>
              <a:t>über:</a:t>
            </a:r>
          </a:p>
          <a:p>
            <a:pPr>
              <a:tabLst>
                <a:tab pos="599002" algn="l"/>
                <a:tab pos="1198003" algn="l"/>
                <a:tab pos="1797006" algn="l"/>
                <a:tab pos="2396007" algn="l"/>
                <a:tab pos="2995009" algn="l"/>
              </a:tabLst>
            </a:pPr>
            <a:r>
              <a:rPr lang="de-DE" sz="1600" b="1" dirty="0">
                <a:solidFill>
                  <a:schemeClr val="bg1"/>
                </a:solidFill>
                <a:cs typeface="MS PGothic" charset="0"/>
              </a:rPr>
              <a:t>• M-Zug Mittelschule</a:t>
            </a:r>
          </a:p>
          <a:p>
            <a:pPr>
              <a:tabLst>
                <a:tab pos="599002" algn="l"/>
                <a:tab pos="1198003" algn="l"/>
                <a:tab pos="1797006" algn="l"/>
                <a:tab pos="2396007" algn="l"/>
                <a:tab pos="2995009" algn="l"/>
              </a:tabLst>
            </a:pPr>
            <a:r>
              <a:rPr lang="de-DE" sz="1600" b="1" dirty="0">
                <a:solidFill>
                  <a:schemeClr val="bg1"/>
                </a:solidFill>
                <a:cs typeface="MS PGothic" charset="0"/>
              </a:rPr>
              <a:t>• Realschule</a:t>
            </a:r>
          </a:p>
          <a:p>
            <a:pPr>
              <a:tabLst>
                <a:tab pos="599002" algn="l"/>
                <a:tab pos="1198003" algn="l"/>
                <a:tab pos="1797006" algn="l"/>
                <a:tab pos="2396007" algn="l"/>
                <a:tab pos="2995009" algn="l"/>
              </a:tabLst>
            </a:pPr>
            <a:r>
              <a:rPr lang="de-DE" sz="1600" b="1" dirty="0">
                <a:solidFill>
                  <a:schemeClr val="bg1"/>
                </a:solidFill>
                <a:cs typeface="MS PGothic" charset="0"/>
              </a:rPr>
              <a:t>• Wirtschaftsschule</a:t>
            </a:r>
          </a:p>
          <a:p>
            <a:pPr>
              <a:tabLst>
                <a:tab pos="599002" algn="l"/>
                <a:tab pos="1198003" algn="l"/>
                <a:tab pos="1797006" algn="l"/>
                <a:tab pos="2396007" algn="l"/>
                <a:tab pos="2995009" algn="l"/>
              </a:tabLst>
            </a:pPr>
            <a:r>
              <a:rPr lang="de-DE" sz="1600" b="1" dirty="0">
                <a:solidFill>
                  <a:schemeClr val="bg1"/>
                </a:solidFill>
                <a:cs typeface="MS PGothic" charset="0"/>
              </a:rPr>
              <a:t>• Gymnasium</a:t>
            </a:r>
          </a:p>
        </p:txBody>
      </p:sp>
      <p:sp>
        <p:nvSpPr>
          <p:cNvPr id="15" name="Rectangle 13"/>
          <p:cNvSpPr>
            <a:spLocks noChangeArrowheads="1"/>
          </p:cNvSpPr>
          <p:nvPr/>
        </p:nvSpPr>
        <p:spPr bwMode="auto">
          <a:xfrm>
            <a:off x="7249800" y="3818339"/>
            <a:ext cx="3960000" cy="2208823"/>
          </a:xfrm>
          <a:prstGeom prst="rect">
            <a:avLst/>
          </a:prstGeom>
          <a:solidFill>
            <a:srgbClr val="F0641A"/>
          </a:solidFill>
          <a:ln>
            <a:noFill/>
          </a:ln>
          <a:effectLst/>
          <a:extLs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0000" tIns="60000" rIns="120000" bIns="60000"/>
          <a:lstStyle/>
          <a:p>
            <a:pPr>
              <a:tabLst>
                <a:tab pos="599002" algn="l"/>
                <a:tab pos="1198003" algn="l"/>
                <a:tab pos="1797006" algn="l"/>
                <a:tab pos="2396007" algn="l"/>
                <a:tab pos="2995009" algn="l"/>
              </a:tabLst>
            </a:pPr>
            <a:r>
              <a:rPr lang="de-DE" sz="1600" b="1" dirty="0">
                <a:solidFill>
                  <a:schemeClr val="bg1"/>
                </a:solidFill>
                <a:cs typeface="MS PGothic" charset="0"/>
              </a:rPr>
              <a:t>Mittlerer Schulabschluss über:</a:t>
            </a:r>
          </a:p>
          <a:p>
            <a:pPr>
              <a:tabLst>
                <a:tab pos="599002" algn="l"/>
                <a:tab pos="1198003" algn="l"/>
                <a:tab pos="1797006" algn="l"/>
                <a:tab pos="2396007" algn="l"/>
                <a:tab pos="2995009" algn="l"/>
              </a:tabLst>
            </a:pPr>
            <a:r>
              <a:rPr lang="de-DE" sz="1600" dirty="0">
                <a:solidFill>
                  <a:schemeClr val="bg1"/>
                </a:solidFill>
                <a:cs typeface="MS PGothic" charset="0"/>
              </a:rPr>
              <a:t> Mittelschule / Realschule</a:t>
            </a:r>
          </a:p>
          <a:p>
            <a:pPr>
              <a:tabLst>
                <a:tab pos="599002" algn="l"/>
                <a:tab pos="1198003" algn="l"/>
                <a:tab pos="1797006" algn="l"/>
                <a:tab pos="2396007" algn="l"/>
                <a:tab pos="2995009" algn="l"/>
              </a:tabLst>
            </a:pPr>
            <a:r>
              <a:rPr lang="de-DE" sz="1600" dirty="0">
                <a:solidFill>
                  <a:schemeClr val="bg1"/>
                </a:solidFill>
                <a:cs typeface="MS PGothic" charset="0"/>
              </a:rPr>
              <a:t> Wirtschaftsschule / Gymnasium</a:t>
            </a:r>
            <a:r>
              <a:rPr lang="de-DE" sz="1600" b="1" dirty="0">
                <a:solidFill>
                  <a:schemeClr val="bg1"/>
                </a:solidFill>
                <a:cs typeface="MS PGothic" charset="0"/>
              </a:rPr>
              <a:t> </a:t>
            </a:r>
          </a:p>
          <a:p>
            <a:pPr>
              <a:tabLst>
                <a:tab pos="599002" algn="l"/>
                <a:tab pos="1198003" algn="l"/>
                <a:tab pos="1797006" algn="l"/>
                <a:tab pos="2396007" algn="l"/>
                <a:tab pos="2995009" algn="l"/>
              </a:tabLst>
            </a:pPr>
            <a:endParaRPr lang="de-DE" sz="1600" b="1" dirty="0">
              <a:solidFill>
                <a:schemeClr val="bg1"/>
              </a:solidFill>
              <a:cs typeface="MS PGothic" charset="0"/>
            </a:endParaRPr>
          </a:p>
          <a:p>
            <a:pPr>
              <a:tabLst>
                <a:tab pos="599002" algn="l"/>
                <a:tab pos="1198003" algn="l"/>
                <a:tab pos="1797006" algn="l"/>
                <a:tab pos="2396007" algn="l"/>
                <a:tab pos="2995009" algn="l"/>
              </a:tabLst>
            </a:pPr>
            <a:r>
              <a:rPr lang="de-DE" sz="1600" b="1" dirty="0">
                <a:solidFill>
                  <a:schemeClr val="bg1"/>
                </a:solidFill>
                <a:cs typeface="MS PGothic" charset="0"/>
              </a:rPr>
              <a:t>+ Berufsausbildung/Mittlerer </a:t>
            </a:r>
            <a:br>
              <a:rPr lang="de-DE" sz="1600" b="1" dirty="0">
                <a:solidFill>
                  <a:schemeClr val="bg1"/>
                </a:solidFill>
                <a:cs typeface="MS PGothic" charset="0"/>
              </a:rPr>
            </a:br>
            <a:r>
              <a:rPr lang="de-DE" sz="1600" b="1" dirty="0">
                <a:solidFill>
                  <a:schemeClr val="bg1"/>
                </a:solidFill>
                <a:cs typeface="MS PGothic" charset="0"/>
              </a:rPr>
              <a:t>   Schulabschluss über </a:t>
            </a:r>
            <a:br>
              <a:rPr lang="de-DE" sz="1600" b="1" dirty="0">
                <a:solidFill>
                  <a:schemeClr val="bg1"/>
                </a:solidFill>
                <a:cs typeface="MS PGothic" charset="0"/>
              </a:rPr>
            </a:br>
            <a:r>
              <a:rPr lang="de-DE" sz="1600" b="1" dirty="0">
                <a:solidFill>
                  <a:schemeClr val="bg1"/>
                </a:solidFill>
                <a:cs typeface="MS PGothic" charset="0"/>
              </a:rPr>
              <a:t>   Berufsausbildung</a:t>
            </a:r>
          </a:p>
          <a:p>
            <a:pPr>
              <a:tabLst>
                <a:tab pos="599002" algn="l"/>
                <a:tab pos="1198003" algn="l"/>
                <a:tab pos="1797006" algn="l"/>
                <a:tab pos="2396007" algn="l"/>
                <a:tab pos="2995009" algn="l"/>
              </a:tabLst>
            </a:pPr>
            <a:r>
              <a:rPr lang="de-DE" sz="1600" dirty="0">
                <a:solidFill>
                  <a:schemeClr val="bg1"/>
                </a:solidFill>
                <a:cs typeface="MS PGothic" charset="0"/>
              </a:rPr>
              <a:t>  (Berufsschule/ Berufsfachschule)</a:t>
            </a:r>
          </a:p>
        </p:txBody>
      </p:sp>
      <p:sp>
        <p:nvSpPr>
          <p:cNvPr id="16" name="Rectangle 14"/>
          <p:cNvSpPr>
            <a:spLocks noChangeArrowheads="1"/>
          </p:cNvSpPr>
          <p:nvPr/>
        </p:nvSpPr>
        <p:spPr bwMode="auto">
          <a:xfrm>
            <a:off x="5060666" y="3818339"/>
            <a:ext cx="1109133" cy="231775"/>
          </a:xfrm>
          <a:prstGeom prst="rect">
            <a:avLst/>
          </a:prstGeom>
          <a:solidFill>
            <a:srgbClr val="FFFFFF"/>
          </a:solidFill>
          <a:ln w="9360" cap="flat">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0000" tIns="60000" rIns="120000" bIns="60000" anchor="ctr"/>
          <a:lstStyle/>
          <a:p>
            <a:pPr algn="ctr">
              <a:tabLst>
                <a:tab pos="599002" algn="l"/>
              </a:tabLst>
            </a:pPr>
            <a:r>
              <a:rPr lang="de-DE" sz="1333">
                <a:solidFill>
                  <a:srgbClr val="000000"/>
                </a:solidFill>
                <a:cs typeface="MS PGothic" charset="0"/>
              </a:rPr>
              <a:t>Vorkurs</a:t>
            </a:r>
          </a:p>
        </p:txBody>
      </p:sp>
      <p:sp>
        <p:nvSpPr>
          <p:cNvPr id="17" name="Rectangle 16"/>
          <p:cNvSpPr>
            <a:spLocks noChangeArrowheads="1"/>
          </p:cNvSpPr>
          <p:nvPr/>
        </p:nvSpPr>
        <p:spPr bwMode="auto">
          <a:xfrm>
            <a:off x="10100667" y="3367581"/>
            <a:ext cx="1109133" cy="231775"/>
          </a:xfrm>
          <a:prstGeom prst="rect">
            <a:avLst/>
          </a:prstGeom>
          <a:solidFill>
            <a:srgbClr val="FFFFFF"/>
          </a:solidFill>
          <a:ln w="9360" cap="flat">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0000" tIns="60000" rIns="120000" bIns="60000" anchor="ctr"/>
          <a:lstStyle/>
          <a:p>
            <a:pPr algn="ctr">
              <a:tabLst>
                <a:tab pos="599002" algn="l"/>
              </a:tabLst>
            </a:pPr>
            <a:r>
              <a:rPr lang="de-DE" sz="1333">
                <a:solidFill>
                  <a:srgbClr val="000000"/>
                </a:solidFill>
                <a:cs typeface="MS PGothic" charset="0"/>
              </a:rPr>
              <a:t>Vorkurs</a:t>
            </a:r>
          </a:p>
        </p:txBody>
      </p:sp>
      <p:sp>
        <p:nvSpPr>
          <p:cNvPr id="18" name="Rectangle 17"/>
          <p:cNvSpPr>
            <a:spLocks noChangeArrowheads="1"/>
          </p:cNvSpPr>
          <p:nvPr/>
        </p:nvSpPr>
        <p:spPr bwMode="auto">
          <a:xfrm>
            <a:off x="7249800" y="3371851"/>
            <a:ext cx="1325033" cy="231775"/>
          </a:xfrm>
          <a:prstGeom prst="rect">
            <a:avLst/>
          </a:prstGeom>
          <a:solidFill>
            <a:srgbClr val="FFFFFF"/>
          </a:solidFill>
          <a:ln w="9360" cap="flat">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0000" tIns="60000" rIns="120000" bIns="60000" anchor="ctr"/>
          <a:lstStyle/>
          <a:p>
            <a:pPr algn="ctr">
              <a:tabLst>
                <a:tab pos="599002" algn="l"/>
                <a:tab pos="1198003" algn="l"/>
              </a:tabLst>
            </a:pPr>
            <a:r>
              <a:rPr lang="de-DE" sz="1333" dirty="0">
                <a:solidFill>
                  <a:srgbClr val="000000"/>
                </a:solidFill>
                <a:cs typeface="MS PGothic" charset="0"/>
              </a:rPr>
              <a:t>Vorklasse</a:t>
            </a:r>
          </a:p>
        </p:txBody>
      </p:sp>
      <p:sp>
        <p:nvSpPr>
          <p:cNvPr id="19" name="Rectangle 22"/>
          <p:cNvSpPr>
            <a:spLocks noChangeArrowheads="1"/>
          </p:cNvSpPr>
          <p:nvPr/>
        </p:nvSpPr>
        <p:spPr bwMode="auto">
          <a:xfrm>
            <a:off x="2209799" y="3792143"/>
            <a:ext cx="1629833" cy="231775"/>
          </a:xfrm>
          <a:prstGeom prst="rect">
            <a:avLst/>
          </a:prstGeom>
          <a:solidFill>
            <a:srgbClr val="FFFFFF"/>
          </a:solidFill>
          <a:ln w="9360" cap="flat">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0000" tIns="60000" rIns="120000" bIns="60000" anchor="ctr"/>
          <a:lstStyle/>
          <a:p>
            <a:pPr algn="ctr">
              <a:tabLst>
                <a:tab pos="599002" algn="l"/>
                <a:tab pos="1198003" algn="l"/>
              </a:tabLst>
            </a:pPr>
            <a:r>
              <a:rPr lang="de-DE" sz="1333" dirty="0">
                <a:solidFill>
                  <a:srgbClr val="000000"/>
                </a:solidFill>
                <a:cs typeface="MS PGothic" charset="0"/>
              </a:rPr>
              <a:t>Vorklasse</a:t>
            </a:r>
          </a:p>
        </p:txBody>
      </p:sp>
      <p:pic>
        <p:nvPicPr>
          <p:cNvPr id="22" name="Aufgezeichneter Sound">
            <a:hlinkClick r:id="" action="ppaction://media"/>
            <a:extLst>
              <a:ext uri="{FF2B5EF4-FFF2-40B4-BE49-F238E27FC236}">
                <a16:creationId xmlns:a16="http://schemas.microsoft.com/office/drawing/2014/main" xmlns="" id="{8ABEFA19-99A6-4FFC-8BA0-BB94D11146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2834" y="153144"/>
            <a:ext cx="460902" cy="460902"/>
          </a:xfrm>
          <a:prstGeom prst="rect">
            <a:avLst/>
          </a:prstGeom>
        </p:spPr>
      </p:pic>
      <p:sp>
        <p:nvSpPr>
          <p:cNvPr id="23" name="Titel 2">
            <a:extLst>
              <a:ext uri="{FF2B5EF4-FFF2-40B4-BE49-F238E27FC236}">
                <a16:creationId xmlns:a16="http://schemas.microsoft.com/office/drawing/2014/main" xmlns="" id="{BC43F259-2984-4234-9124-1966D23745C3}"/>
              </a:ext>
            </a:extLst>
          </p:cNvPr>
          <p:cNvSpPr txBox="1">
            <a:spLocks/>
          </p:cNvSpPr>
          <p:nvPr/>
        </p:nvSpPr>
        <p:spPr>
          <a:xfrm>
            <a:off x="3839632" y="257390"/>
            <a:ext cx="7400261" cy="591805"/>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e-DE" sz="2800" dirty="0">
                <a:cs typeface="Arial" charset="0"/>
              </a:rPr>
              <a:t>Vom mittleren Schulabschluss zur Hochschulreife</a:t>
            </a:r>
            <a:endParaRPr lang="de-DE" sz="2800" dirty="0"/>
          </a:p>
        </p:txBody>
      </p:sp>
    </p:spTree>
    <p:extLst>
      <p:ext uri="{BB962C8B-B14F-4D97-AF65-F5344CB8AC3E}">
        <p14:creationId xmlns:p14="http://schemas.microsoft.com/office/powerpoint/2010/main" val="413239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723"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xmlns="" id="{76853ECA-A65D-B444-A7BE-83A9DD3E185E}"/>
              </a:ext>
            </a:extLst>
          </p:cNvPr>
          <p:cNvSpPr txBox="1"/>
          <p:nvPr/>
        </p:nvSpPr>
        <p:spPr>
          <a:xfrm>
            <a:off x="536026" y="2031652"/>
            <a:ext cx="7064923" cy="3631763"/>
          </a:xfrm>
          <a:prstGeom prst="rect">
            <a:avLst/>
          </a:prstGeom>
          <a:noFill/>
        </p:spPr>
        <p:txBody>
          <a:bodyPr wrap="square" rtlCol="0">
            <a:spAutoFit/>
          </a:bodyPr>
          <a:lstStyle/>
          <a:p>
            <a:pPr marL="571500" indent="-571500">
              <a:buFont typeface="Wingdings" pitchFamily="2" charset="2"/>
              <a:buChar char="ü"/>
            </a:pPr>
            <a:r>
              <a:rPr lang="de-DE" sz="3600" dirty="0">
                <a:solidFill>
                  <a:srgbClr val="FF0000"/>
                </a:solidFill>
              </a:rPr>
              <a:t>Ziel erreicht!</a:t>
            </a:r>
          </a:p>
          <a:p>
            <a:r>
              <a:rPr lang="de-DE" sz="2800" b="1" dirty="0"/>
              <a:t>Ausbildung zum Wunschberuf </a:t>
            </a:r>
          </a:p>
          <a:p>
            <a:pPr lvl="0">
              <a:tabLst>
                <a:tab pos="0" algn="l"/>
                <a:tab pos="599002" algn="l"/>
                <a:tab pos="1198003" algn="l"/>
                <a:tab pos="1797006" algn="l"/>
                <a:tab pos="2396007" algn="l"/>
                <a:tab pos="2995009" algn="l"/>
                <a:tab pos="3594010" algn="l"/>
              </a:tabLst>
            </a:pPr>
            <a:endParaRPr lang="de-DE" sz="3600" dirty="0">
              <a:solidFill>
                <a:srgbClr val="FF0000"/>
              </a:solidFill>
              <a:cs typeface="DejaVu Sans" charset="0"/>
            </a:endParaRPr>
          </a:p>
          <a:p>
            <a:pPr marL="571500" lvl="0" indent="-571500">
              <a:buFont typeface="Wingdings" pitchFamily="2" charset="2"/>
              <a:buChar char="ü"/>
              <a:tabLst>
                <a:tab pos="0" algn="l"/>
                <a:tab pos="599002" algn="l"/>
                <a:tab pos="1198003" algn="l"/>
                <a:tab pos="1797006" algn="l"/>
                <a:tab pos="2396007" algn="l"/>
                <a:tab pos="2995009" algn="l"/>
                <a:tab pos="3594010" algn="l"/>
              </a:tabLst>
            </a:pPr>
            <a:r>
              <a:rPr lang="de-DE" sz="3600" dirty="0">
                <a:solidFill>
                  <a:srgbClr val="FF0000"/>
                </a:solidFill>
                <a:cs typeface="DejaVu Sans" charset="0"/>
              </a:rPr>
              <a:t>Zwischenziel erreicht!</a:t>
            </a:r>
          </a:p>
          <a:p>
            <a:pPr lvl="0">
              <a:tabLst>
                <a:tab pos="0" algn="l"/>
                <a:tab pos="599002" algn="l"/>
                <a:tab pos="1198003" algn="l"/>
                <a:tab pos="1797006" algn="l"/>
                <a:tab pos="2396007" algn="l"/>
                <a:tab pos="2995009" algn="l"/>
                <a:tab pos="3594010" algn="l"/>
              </a:tabLst>
            </a:pPr>
            <a:r>
              <a:rPr lang="de-DE" sz="2800" b="1" dirty="0">
                <a:solidFill>
                  <a:srgbClr val="000000"/>
                </a:solidFill>
                <a:cs typeface="DejaVu Sans" charset="0"/>
              </a:rPr>
              <a:t>Weiter geht‘s über ein Studium zum Beruf</a:t>
            </a:r>
          </a:p>
          <a:p>
            <a:pPr lvl="0">
              <a:tabLst>
                <a:tab pos="0" algn="l"/>
                <a:tab pos="599002" algn="l"/>
                <a:tab pos="1198003" algn="l"/>
                <a:tab pos="1797006" algn="l"/>
                <a:tab pos="2396007" algn="l"/>
                <a:tab pos="2995009" algn="l"/>
                <a:tab pos="3594010" algn="l"/>
              </a:tabLst>
            </a:pPr>
            <a:endParaRPr lang="de-DE" dirty="0">
              <a:solidFill>
                <a:srgbClr val="000000"/>
              </a:solidFill>
              <a:cs typeface="DejaVu Sans" charset="0"/>
            </a:endParaRPr>
          </a:p>
          <a:p>
            <a:pPr lvl="0">
              <a:tabLst>
                <a:tab pos="0" algn="l"/>
                <a:tab pos="599002" algn="l"/>
                <a:tab pos="1198003" algn="l"/>
                <a:tab pos="1797006" algn="l"/>
                <a:tab pos="2396007" algn="l"/>
                <a:tab pos="2995009" algn="l"/>
                <a:tab pos="3594010" algn="l"/>
              </a:tabLst>
            </a:pPr>
            <a:r>
              <a:rPr lang="de-DE" sz="2400" i="1" dirty="0">
                <a:solidFill>
                  <a:srgbClr val="000000"/>
                </a:solidFill>
                <a:cs typeface="DejaVu Sans" charset="0"/>
              </a:rPr>
              <a:t>Abschlüsse der Hochschulen:</a:t>
            </a:r>
            <a:br>
              <a:rPr lang="de-DE" sz="2400" i="1" dirty="0">
                <a:solidFill>
                  <a:srgbClr val="000000"/>
                </a:solidFill>
                <a:cs typeface="DejaVu Sans" charset="0"/>
              </a:rPr>
            </a:br>
            <a:r>
              <a:rPr lang="de-DE" sz="2400" dirty="0">
                <a:solidFill>
                  <a:srgbClr val="000000"/>
                </a:solidFill>
                <a:cs typeface="DejaVu Sans" charset="0"/>
              </a:rPr>
              <a:t>Bachelor, Master, Staatsexamen, Doktor…</a:t>
            </a:r>
          </a:p>
        </p:txBody>
      </p:sp>
      <p:pic>
        <p:nvPicPr>
          <p:cNvPr id="4" name="Grafik 3">
            <a:extLst>
              <a:ext uri="{FF2B5EF4-FFF2-40B4-BE49-F238E27FC236}">
                <a16:creationId xmlns:a16="http://schemas.microsoft.com/office/drawing/2014/main" xmlns="" id="{2576D8D9-9C8A-CC4B-B456-83AA80A6B5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8767" y="1194585"/>
            <a:ext cx="5384046" cy="5384046"/>
          </a:xfrm>
          <a:prstGeom prst="rect">
            <a:avLst/>
          </a:prstGeom>
        </p:spPr>
      </p:pic>
      <p:sp>
        <p:nvSpPr>
          <p:cNvPr id="5" name="Rechteck 4"/>
          <p:cNvSpPr/>
          <p:nvPr/>
        </p:nvSpPr>
        <p:spPr>
          <a:xfrm>
            <a:off x="3677166" y="458604"/>
            <a:ext cx="5125955" cy="523220"/>
          </a:xfrm>
          <a:prstGeom prst="rect">
            <a:avLst/>
          </a:prstGeom>
        </p:spPr>
        <p:txBody>
          <a:bodyPr wrap="none">
            <a:spAutoFit/>
          </a:bodyPr>
          <a:lstStyle/>
          <a:p>
            <a:r>
              <a:rPr lang="de-DE" sz="2800" dirty="0"/>
              <a:t>Eine Berufsausbildung mit Abitur</a:t>
            </a:r>
          </a:p>
        </p:txBody>
      </p:sp>
      <p:pic>
        <p:nvPicPr>
          <p:cNvPr id="3" name="Aufgezeichneter Sound">
            <a:hlinkClick r:id="" action="ppaction://media"/>
            <a:extLst>
              <a:ext uri="{FF2B5EF4-FFF2-40B4-BE49-F238E27FC236}">
                <a16:creationId xmlns:a16="http://schemas.microsoft.com/office/drawing/2014/main" xmlns="" id="{4CED946A-970D-4958-A5D1-6A5EA5EE3E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1001" y="175640"/>
            <a:ext cx="487363" cy="487363"/>
          </a:xfrm>
          <a:prstGeom prst="rect">
            <a:avLst/>
          </a:prstGeom>
        </p:spPr>
      </p:pic>
    </p:spTree>
    <p:extLst>
      <p:ext uri="{BB962C8B-B14F-4D97-AF65-F5344CB8AC3E}">
        <p14:creationId xmlns:p14="http://schemas.microsoft.com/office/powerpoint/2010/main" val="322746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xmlns="" id="{53FFBD6F-4B37-4A53-80B2-B4110909B7FA}"/>
              </a:ext>
            </a:extLst>
          </p:cNvPr>
          <p:cNvSpPr/>
          <p:nvPr/>
        </p:nvSpPr>
        <p:spPr>
          <a:xfrm>
            <a:off x="363416" y="1175224"/>
            <a:ext cx="4386746" cy="225377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2" name="Rechteck 1"/>
          <p:cNvSpPr/>
          <p:nvPr/>
        </p:nvSpPr>
        <p:spPr>
          <a:xfrm>
            <a:off x="3701817" y="454860"/>
            <a:ext cx="5792996" cy="523220"/>
          </a:xfrm>
          <a:prstGeom prst="rect">
            <a:avLst/>
          </a:prstGeom>
        </p:spPr>
        <p:txBody>
          <a:bodyPr wrap="none">
            <a:spAutoFit/>
          </a:bodyPr>
          <a:lstStyle/>
          <a:p>
            <a:r>
              <a:rPr lang="de-DE" sz="2800" dirty="0"/>
              <a:t>Warum gibt es so viele Möglichkeiten?</a:t>
            </a:r>
          </a:p>
        </p:txBody>
      </p:sp>
      <p:pic>
        <p:nvPicPr>
          <p:cNvPr id="4" name="Picture 4" descr="C:\Eigene Dateien\Berufsberatung\Präsentationen und Entwurfsvorlagen\Bilder\kid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3390" y="1811221"/>
            <a:ext cx="5870575"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uppieren 9"/>
          <p:cNvGrpSpPr/>
          <p:nvPr/>
        </p:nvGrpSpPr>
        <p:grpSpPr>
          <a:xfrm>
            <a:off x="6848611" y="978079"/>
            <a:ext cx="6128835" cy="1331367"/>
            <a:chOff x="6349891" y="737937"/>
            <a:chExt cx="6393694" cy="1524000"/>
          </a:xfrm>
        </p:grpSpPr>
        <p:sp>
          <p:nvSpPr>
            <p:cNvPr id="11" name="Textfeld 10"/>
            <p:cNvSpPr txBox="1"/>
            <p:nvPr/>
          </p:nvSpPr>
          <p:spPr>
            <a:xfrm>
              <a:off x="6873010" y="1211139"/>
              <a:ext cx="5870575" cy="523220"/>
            </a:xfrm>
            <a:prstGeom prst="rect">
              <a:avLst/>
            </a:prstGeom>
            <a:noFill/>
          </p:spPr>
          <p:txBody>
            <a:bodyPr wrap="square" rtlCol="0">
              <a:spAutoFit/>
            </a:bodyPr>
            <a:lstStyle/>
            <a:p>
              <a:r>
                <a:rPr lang="de-DE" sz="2800" b="1" u="sng" dirty="0">
                  <a:solidFill>
                    <a:srgbClr val="FF0000"/>
                  </a:solidFill>
                </a:rPr>
                <a:t>Jedes Kind ist einzigartig:</a:t>
              </a:r>
            </a:p>
          </p:txBody>
        </p:sp>
        <p:sp>
          <p:nvSpPr>
            <p:cNvPr id="12" name="Ellipse 11"/>
            <p:cNvSpPr/>
            <p:nvPr/>
          </p:nvSpPr>
          <p:spPr>
            <a:xfrm>
              <a:off x="6349891" y="737937"/>
              <a:ext cx="5088129" cy="1524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 name="Textfeld 5"/>
          <p:cNvSpPr txBox="1"/>
          <p:nvPr/>
        </p:nvSpPr>
        <p:spPr>
          <a:xfrm>
            <a:off x="882011" y="5069937"/>
            <a:ext cx="3868151" cy="954107"/>
          </a:xfrm>
          <a:prstGeom prst="rect">
            <a:avLst/>
          </a:prstGeom>
          <a:noFill/>
        </p:spPr>
        <p:txBody>
          <a:bodyPr wrap="square" rtlCol="0">
            <a:spAutoFit/>
          </a:bodyPr>
          <a:lstStyle/>
          <a:p>
            <a:r>
              <a:rPr lang="de-DE" sz="2800" b="1" u="sng" dirty="0">
                <a:solidFill>
                  <a:srgbClr val="FF0000"/>
                </a:solidFill>
              </a:rPr>
              <a:t>Für die Zukunft gerüstet:</a:t>
            </a:r>
          </a:p>
          <a:p>
            <a:r>
              <a:rPr lang="de-DE" sz="2800" dirty="0"/>
              <a:t>Erfolg macht erfolgreich</a:t>
            </a:r>
          </a:p>
        </p:txBody>
      </p:sp>
      <p:sp>
        <p:nvSpPr>
          <p:cNvPr id="7" name="Pfeil nach unten 6"/>
          <p:cNvSpPr/>
          <p:nvPr/>
        </p:nvSpPr>
        <p:spPr>
          <a:xfrm>
            <a:off x="2165388" y="3429000"/>
            <a:ext cx="740228" cy="1502229"/>
          </a:xfrm>
          <a:prstGeom prst="downArrow">
            <a:avLst/>
          </a:prstGeom>
          <a:solidFill>
            <a:schemeClr val="bg1"/>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p:cNvSpPr txBox="1"/>
          <p:nvPr/>
        </p:nvSpPr>
        <p:spPr>
          <a:xfrm>
            <a:off x="1009533" y="1357538"/>
            <a:ext cx="3280321" cy="1815882"/>
          </a:xfrm>
          <a:prstGeom prst="rect">
            <a:avLst/>
          </a:prstGeom>
          <a:noFill/>
        </p:spPr>
        <p:txBody>
          <a:bodyPr wrap="square" rtlCol="0">
            <a:spAutoFit/>
          </a:bodyPr>
          <a:lstStyle/>
          <a:p>
            <a:r>
              <a:rPr lang="de-DE" sz="2800" b="1" u="sng" dirty="0">
                <a:solidFill>
                  <a:srgbClr val="FF0000"/>
                </a:solidFill>
              </a:rPr>
              <a:t>Entscheidung für die Gegenwart treffen:</a:t>
            </a:r>
          </a:p>
          <a:p>
            <a:r>
              <a:rPr lang="de-DE" sz="2800" dirty="0"/>
              <a:t>Jetzt soll das Kind gut lernen können.</a:t>
            </a:r>
          </a:p>
        </p:txBody>
      </p:sp>
      <p:pic>
        <p:nvPicPr>
          <p:cNvPr id="5" name="Aufgezeichneter Sound">
            <a:hlinkClick r:id="" action="ppaction://media"/>
            <a:extLst>
              <a:ext uri="{FF2B5EF4-FFF2-40B4-BE49-F238E27FC236}">
                <a16:creationId xmlns:a16="http://schemas.microsoft.com/office/drawing/2014/main" xmlns="" id="{7EF2900B-97F7-47F7-9057-DE2B9E0484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9734" y="211178"/>
            <a:ext cx="487363" cy="487363"/>
          </a:xfrm>
          <a:prstGeom prst="rect">
            <a:avLst/>
          </a:prstGeom>
        </p:spPr>
      </p:pic>
    </p:spTree>
    <p:extLst>
      <p:ext uri="{BB962C8B-B14F-4D97-AF65-F5344CB8AC3E}">
        <p14:creationId xmlns:p14="http://schemas.microsoft.com/office/powerpoint/2010/main" val="249864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317" fill="hold"/>
                                        <p:tgtEl>
                                          <p:spTgt spid="5"/>
                                        </p:tgtEl>
                                      </p:cBhvr>
                                    </p:cmd>
                                  </p:childTnLst>
                                </p:cTn>
                              </p:par>
                              <p:par>
                                <p:cTn id="7" presetID="42" presetClass="entr" presetSubtype="0" fill="hold" grpId="0" nodeType="withEffect">
                                  <p:stCondLst>
                                    <p:cond delay="2400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1000"/>
                                        <p:tgtEl>
                                          <p:spTgt spid="13"/>
                                        </p:tgtEl>
                                      </p:cBhvr>
                                    </p:animEffect>
                                    <p:anim calcmode="lin" valueType="num">
                                      <p:cBhvr>
                                        <p:cTn id="10" dur="1000" fill="hold"/>
                                        <p:tgtEl>
                                          <p:spTgt spid="13"/>
                                        </p:tgtEl>
                                        <p:attrNameLst>
                                          <p:attrName>ppt_x</p:attrName>
                                        </p:attrNameLst>
                                      </p:cBhvr>
                                      <p:tavLst>
                                        <p:tav tm="0">
                                          <p:val>
                                            <p:strVal val="#ppt_x"/>
                                          </p:val>
                                        </p:tav>
                                        <p:tav tm="100000">
                                          <p:val>
                                            <p:strVal val="#ppt_x"/>
                                          </p:val>
                                        </p:tav>
                                      </p:tavLst>
                                    </p:anim>
                                    <p:anim calcmode="lin" valueType="num">
                                      <p:cBhvr>
                                        <p:cTn id="11" dur="1000" fill="hold"/>
                                        <p:tgtEl>
                                          <p:spTgt spid="1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245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3000"/>
                                        <p:tgtEl>
                                          <p:spTgt spid="3"/>
                                        </p:tgtEl>
                                      </p:cBhvr>
                                    </p:animEffect>
                                    <p:anim calcmode="lin" valueType="num">
                                      <p:cBhvr>
                                        <p:cTn id="15" dur="3000" fill="hold"/>
                                        <p:tgtEl>
                                          <p:spTgt spid="3"/>
                                        </p:tgtEl>
                                        <p:attrNameLst>
                                          <p:attrName>ppt_x</p:attrName>
                                        </p:attrNameLst>
                                      </p:cBhvr>
                                      <p:tavLst>
                                        <p:tav tm="0">
                                          <p:val>
                                            <p:strVal val="#ppt_x"/>
                                          </p:val>
                                        </p:tav>
                                        <p:tav tm="100000">
                                          <p:val>
                                            <p:strVal val="#ppt_x"/>
                                          </p:val>
                                        </p:tav>
                                      </p:tavLst>
                                    </p:anim>
                                    <p:anim calcmode="lin" valueType="num">
                                      <p:cBhvr>
                                        <p:cTn id="16" dur="3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55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anim calcmode="lin" valueType="num">
                                      <p:cBhvr>
                                        <p:cTn id="20" dur="2000" fill="hold"/>
                                        <p:tgtEl>
                                          <p:spTgt spid="7"/>
                                        </p:tgtEl>
                                        <p:attrNameLst>
                                          <p:attrName>ppt_x</p:attrName>
                                        </p:attrNameLst>
                                      </p:cBhvr>
                                      <p:tavLst>
                                        <p:tav tm="0">
                                          <p:val>
                                            <p:strVal val="#ppt_x"/>
                                          </p:val>
                                        </p:tav>
                                        <p:tav tm="100000">
                                          <p:val>
                                            <p:strVal val="#ppt_x"/>
                                          </p:val>
                                        </p:tav>
                                      </p:tavLst>
                                    </p:anim>
                                    <p:anim calcmode="lin" valueType="num">
                                      <p:cBhvr>
                                        <p:cTn id="21" dur="2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590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000"/>
                                        <p:tgtEl>
                                          <p:spTgt spid="6"/>
                                        </p:tgtEl>
                                      </p:cBhvr>
                                    </p:animEffect>
                                    <p:anim calcmode="lin" valueType="num">
                                      <p:cBhvr>
                                        <p:cTn id="25" dur="2000" fill="hold"/>
                                        <p:tgtEl>
                                          <p:spTgt spid="6"/>
                                        </p:tgtEl>
                                        <p:attrNameLst>
                                          <p:attrName>ppt_x</p:attrName>
                                        </p:attrNameLst>
                                      </p:cBhvr>
                                      <p:tavLst>
                                        <p:tav tm="0">
                                          <p:val>
                                            <p:strVal val="#ppt_x"/>
                                          </p:val>
                                        </p:tav>
                                        <p:tav tm="100000">
                                          <p:val>
                                            <p:strVal val="#ppt_x"/>
                                          </p:val>
                                        </p:tav>
                                      </p:tavLst>
                                    </p:anim>
                                    <p:anim calcmode="lin" valueType="num">
                                      <p:cBhvr>
                                        <p:cTn id="26" dur="2000" fill="hold"/>
                                        <p:tgtEl>
                                          <p:spTgt spid="6"/>
                                        </p:tgtEl>
                                        <p:attrNameLst>
                                          <p:attrName>ppt_y</p:attrName>
                                        </p:attrNameLst>
                                      </p:cBhvr>
                                      <p:tavLst>
                                        <p:tav tm="0">
                                          <p:val>
                                            <p:strVal val="#ppt_y+.1"/>
                                          </p:val>
                                        </p:tav>
                                        <p:tav tm="100000">
                                          <p:val>
                                            <p:strVal val="#ppt_y"/>
                                          </p:val>
                                        </p:tav>
                                      </p:tavLst>
                                    </p:anim>
                                  </p:childTnLst>
                                </p:cTn>
                              </p:par>
                              <p:par>
                                <p:cTn id="27" presetID="6" presetClass="entr" presetSubtype="16" fill="hold" nodeType="withEffect">
                                  <p:stCondLst>
                                    <p:cond delay="6000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3" grpId="0" animBg="1"/>
      <p:bldP spid="6" grpId="0"/>
      <p:bldP spid="7"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829559" y="447489"/>
            <a:ext cx="37536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800" b="0" i="0" u="none" strike="noStrike" cap="none" normalizeH="0" baseline="0" dirty="0">
                <a:ln>
                  <a:noFill/>
                </a:ln>
                <a:effectLst/>
                <a:latin typeface="+mj-lt"/>
                <a:ea typeface="+mj-ea"/>
                <a:cs typeface="+mj-cs"/>
              </a:rPr>
              <a:t>Info-/Beratungsangebot</a:t>
            </a:r>
            <a:r>
              <a:rPr kumimoji="0" lang="de-DE" altLang="de-DE" sz="2800" b="0" i="0" u="none" strike="noStrike" cap="none" normalizeH="0" baseline="0" dirty="0">
                <a:ln>
                  <a:noFill/>
                </a:ln>
                <a:effectLst/>
                <a:latin typeface="+mj-lt"/>
              </a:rPr>
              <a:t> </a:t>
            </a:r>
          </a:p>
        </p:txBody>
      </p:sp>
      <p:sp>
        <p:nvSpPr>
          <p:cNvPr id="3" name="Rectangle 7"/>
          <p:cNvSpPr txBox="1">
            <a:spLocks noChangeArrowheads="1"/>
          </p:cNvSpPr>
          <p:nvPr/>
        </p:nvSpPr>
        <p:spPr>
          <a:xfrm>
            <a:off x="956042" y="2266585"/>
            <a:ext cx="7931150" cy="1800225"/>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altLang="de-DE" dirty="0">
                <a:solidFill>
                  <a:srgbClr val="0070C0"/>
                </a:solidFill>
              </a:rPr>
              <a:t>Lehrkräfte der Grundschule</a:t>
            </a:r>
          </a:p>
          <a:p>
            <a:r>
              <a:rPr lang="de-DE" altLang="de-DE" dirty="0">
                <a:solidFill>
                  <a:srgbClr val="0070C0"/>
                </a:solidFill>
              </a:rPr>
              <a:t>Beratungsfachkräfte (Beratungslehrkraft) </a:t>
            </a:r>
          </a:p>
          <a:p>
            <a:r>
              <a:rPr lang="de-DE" altLang="de-DE" dirty="0">
                <a:solidFill>
                  <a:srgbClr val="0070C0"/>
                </a:solidFill>
              </a:rPr>
              <a:t>Coaches (Beratungsfachkräfte) im Übertritt an den weiterführenden Schulen</a:t>
            </a:r>
          </a:p>
          <a:p>
            <a:r>
              <a:rPr lang="de-DE" altLang="de-DE" dirty="0">
                <a:solidFill>
                  <a:srgbClr val="0070C0"/>
                </a:solidFill>
              </a:rPr>
              <a:t>Staatliche Schulberatungsstelle </a:t>
            </a:r>
            <a:r>
              <a:rPr lang="de-DE" altLang="de-DE" dirty="0" err="1">
                <a:solidFill>
                  <a:srgbClr val="0070C0"/>
                </a:solidFill>
              </a:rPr>
              <a:t>Obb</a:t>
            </a:r>
            <a:r>
              <a:rPr lang="de-DE" altLang="de-DE" dirty="0">
                <a:solidFill>
                  <a:srgbClr val="0070C0"/>
                </a:solidFill>
              </a:rPr>
              <a:t>.-Ost</a:t>
            </a:r>
          </a:p>
          <a:p>
            <a:endParaRPr lang="de-DE" altLang="de-DE" dirty="0">
              <a:solidFill>
                <a:srgbClr val="0070C0"/>
              </a:solidFill>
            </a:endParaRPr>
          </a:p>
        </p:txBody>
      </p:sp>
      <p:sp>
        <p:nvSpPr>
          <p:cNvPr id="4" name="Text Box 5"/>
          <p:cNvSpPr txBox="1">
            <a:spLocks noChangeArrowheads="1"/>
          </p:cNvSpPr>
          <p:nvPr/>
        </p:nvSpPr>
        <p:spPr bwMode="auto">
          <a:xfrm>
            <a:off x="293079" y="1650114"/>
            <a:ext cx="89778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p"/>
              <a:defRPr sz="2400">
                <a:solidFill>
                  <a:srgbClr val="617DC8"/>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sz="2000">
                <a:solidFill>
                  <a:srgbClr val="617DC8"/>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a:solidFill>
                  <a:srgbClr val="617DC8"/>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sz="1600">
                <a:solidFill>
                  <a:srgbClr val="617DC8"/>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sz="1600">
                <a:solidFill>
                  <a:srgbClr val="617DC8"/>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1600">
                <a:solidFill>
                  <a:srgbClr val="617DC8"/>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1600">
                <a:solidFill>
                  <a:srgbClr val="617DC8"/>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1600">
                <a:solidFill>
                  <a:srgbClr val="617DC8"/>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1600">
                <a:solidFill>
                  <a:srgbClr val="617DC8"/>
                </a:solidFill>
                <a:latin typeface="Arial" panose="020B0604020202020204" pitchFamily="34" charset="0"/>
              </a:defRPr>
            </a:lvl9pPr>
          </a:lstStyle>
          <a:p>
            <a:pPr algn="ctr">
              <a:spcBef>
                <a:spcPct val="50000"/>
              </a:spcBef>
              <a:buClrTx/>
              <a:buSzTx/>
              <a:buFontTx/>
              <a:buNone/>
            </a:pPr>
            <a:r>
              <a:rPr lang="de-DE" altLang="de-DE" sz="2800" dirty="0">
                <a:solidFill>
                  <a:srgbClr val="002060"/>
                </a:solidFill>
                <a:latin typeface="Tahoma" panose="020B0604030504040204" pitchFamily="34" charset="0"/>
              </a:rPr>
              <a:t>Bei Fragen zur Schullaufbahn beraten Sie gerne:</a:t>
            </a:r>
          </a:p>
        </p:txBody>
      </p:sp>
      <p:pic>
        <p:nvPicPr>
          <p:cNvPr id="5" name="Aufgezeichneter Sound">
            <a:hlinkClick r:id="" action="ppaction://media"/>
            <a:extLst>
              <a:ext uri="{FF2B5EF4-FFF2-40B4-BE49-F238E27FC236}">
                <a16:creationId xmlns:a16="http://schemas.microsoft.com/office/drawing/2014/main" xmlns="" id="{38312A59-9A35-4F47-9F9D-6A599CB2FA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3079" y="203807"/>
            <a:ext cx="487363" cy="487363"/>
          </a:xfrm>
          <a:prstGeom prst="rect">
            <a:avLst/>
          </a:prstGeom>
        </p:spPr>
      </p:pic>
      <p:sp>
        <p:nvSpPr>
          <p:cNvPr id="6" name="Rechteck 5">
            <a:extLst>
              <a:ext uri="{FF2B5EF4-FFF2-40B4-BE49-F238E27FC236}">
                <a16:creationId xmlns:a16="http://schemas.microsoft.com/office/drawing/2014/main" xmlns="" id="{D3520B6F-7DBF-4A67-A46E-7BAD4C5F9C42}"/>
              </a:ext>
            </a:extLst>
          </p:cNvPr>
          <p:cNvSpPr/>
          <p:nvPr/>
        </p:nvSpPr>
        <p:spPr>
          <a:xfrm>
            <a:off x="740171" y="5316234"/>
            <a:ext cx="10711657" cy="646331"/>
          </a:xfrm>
          <a:prstGeom prst="rect">
            <a:avLst/>
          </a:prstGeom>
        </p:spPr>
        <p:txBody>
          <a:bodyPr wrap="square">
            <a:spAutoFit/>
          </a:bodyPr>
          <a:lstStyle/>
          <a:p>
            <a:r>
              <a:rPr lang="de-DE" dirty="0"/>
              <a:t>Als zuständige Beratungslehrkraft beantworte ich gern weitergehende Fragen zum bayerischen Schulsystem. Bitte nehmen Sie dazu </a:t>
            </a:r>
            <a:r>
              <a:rPr lang="de-DE" dirty="0" smtClean="0"/>
              <a:t>unter </a:t>
            </a:r>
            <a:r>
              <a:rPr lang="de-DE" dirty="0" err="1" smtClean="0"/>
              <a:t>w.madsack</a:t>
            </a:r>
            <a:r>
              <a:rPr lang="de-DE" dirty="0" smtClean="0"/>
              <a:t> </a:t>
            </a:r>
            <a:r>
              <a:rPr lang="de-DE" smtClean="0"/>
              <a:t>@schulberatuing-freising.de mit </a:t>
            </a:r>
            <a:r>
              <a:rPr lang="de-DE" dirty="0"/>
              <a:t>mir Kontakt auf.“</a:t>
            </a:r>
            <a:endParaRPr lang="de-DE" dirty="0">
              <a:solidFill>
                <a:srgbClr val="1B2733"/>
              </a:solidFill>
              <a:latin typeface="AtlasGrotesk"/>
            </a:endParaRPr>
          </a:p>
        </p:txBody>
      </p:sp>
    </p:spTree>
    <p:extLst>
      <p:ext uri="{BB962C8B-B14F-4D97-AF65-F5344CB8AC3E}">
        <p14:creationId xmlns:p14="http://schemas.microsoft.com/office/powerpoint/2010/main" val="72639236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5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621067" y="522399"/>
            <a:ext cx="4263411" cy="523220"/>
          </a:xfrm>
          <a:prstGeom prst="rect">
            <a:avLst/>
          </a:prstGeom>
        </p:spPr>
        <p:txBody>
          <a:bodyPr wrap="none">
            <a:spAutoFit/>
          </a:bodyPr>
          <a:lstStyle/>
          <a:p>
            <a:pPr algn="r">
              <a:spcBef>
                <a:spcPct val="0"/>
              </a:spcBef>
              <a:buClrTx/>
              <a:buSzTx/>
              <a:buFontTx/>
              <a:buNone/>
            </a:pPr>
            <a:r>
              <a:rPr lang="de-DE" altLang="de-DE" sz="2800" dirty="0">
                <a:solidFill>
                  <a:srgbClr val="002060"/>
                </a:solidFill>
              </a:rPr>
              <a:t>Info- und Beratungsangebot</a:t>
            </a:r>
          </a:p>
        </p:txBody>
      </p:sp>
      <p:sp>
        <p:nvSpPr>
          <p:cNvPr id="3" name="Rectangle 2"/>
          <p:cNvSpPr txBox="1">
            <a:spLocks noChangeArrowheads="1"/>
          </p:cNvSpPr>
          <p:nvPr/>
        </p:nvSpPr>
        <p:spPr bwMode="auto">
          <a:xfrm>
            <a:off x="8065830" y="1652734"/>
            <a:ext cx="34813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p"/>
              <a:defRPr sz="2400">
                <a:solidFill>
                  <a:srgbClr val="617DC8"/>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sz="2000">
                <a:solidFill>
                  <a:srgbClr val="617DC8"/>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a:solidFill>
                  <a:srgbClr val="617DC8"/>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sz="1600">
                <a:solidFill>
                  <a:srgbClr val="617DC8"/>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sz="1600">
                <a:solidFill>
                  <a:srgbClr val="617DC8"/>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1600">
                <a:solidFill>
                  <a:srgbClr val="617DC8"/>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1600">
                <a:solidFill>
                  <a:srgbClr val="617DC8"/>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1600">
                <a:solidFill>
                  <a:srgbClr val="617DC8"/>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1600">
                <a:solidFill>
                  <a:srgbClr val="617DC8"/>
                </a:solidFill>
                <a:latin typeface="Arial" panose="020B0604020202020204" pitchFamily="34" charset="0"/>
              </a:defRPr>
            </a:lvl9pPr>
          </a:lstStyle>
          <a:p>
            <a:pPr>
              <a:spcBef>
                <a:spcPct val="0"/>
              </a:spcBef>
              <a:buClrTx/>
              <a:buSzTx/>
              <a:buFontTx/>
              <a:buNone/>
            </a:pPr>
            <a:r>
              <a:rPr lang="de-DE" altLang="de-DE" sz="1800" b="1" dirty="0">
                <a:solidFill>
                  <a:schemeClr val="tx2">
                    <a:lumMod val="60000"/>
                    <a:lumOff val="40000"/>
                  </a:schemeClr>
                </a:solidFill>
                <a:hlinkClick r:id="rId5"/>
              </a:rPr>
              <a:t>www.meinbildungsweg.de</a:t>
            </a:r>
            <a:endParaRPr lang="de-DE" altLang="de-DE" sz="1800" b="1" dirty="0">
              <a:solidFill>
                <a:schemeClr val="tx2">
                  <a:lumMod val="60000"/>
                  <a:lumOff val="40000"/>
                </a:schemeClr>
              </a:solidFill>
            </a:endParaRPr>
          </a:p>
        </p:txBody>
      </p:sp>
      <p:sp>
        <p:nvSpPr>
          <p:cNvPr id="5" name="Text Box 9"/>
          <p:cNvSpPr txBox="1">
            <a:spLocks noChangeArrowheads="1"/>
          </p:cNvSpPr>
          <p:nvPr/>
        </p:nvSpPr>
        <p:spPr bwMode="auto">
          <a:xfrm>
            <a:off x="7421959" y="3105834"/>
            <a:ext cx="3600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p"/>
              <a:defRPr sz="2400">
                <a:solidFill>
                  <a:srgbClr val="617DC8"/>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sz="2000">
                <a:solidFill>
                  <a:srgbClr val="617DC8"/>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a:solidFill>
                  <a:srgbClr val="617DC8"/>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sz="1600">
                <a:solidFill>
                  <a:srgbClr val="617DC8"/>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sz="1600">
                <a:solidFill>
                  <a:srgbClr val="617DC8"/>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1600">
                <a:solidFill>
                  <a:srgbClr val="617DC8"/>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1600">
                <a:solidFill>
                  <a:srgbClr val="617DC8"/>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1600">
                <a:solidFill>
                  <a:srgbClr val="617DC8"/>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1600">
                <a:solidFill>
                  <a:srgbClr val="617DC8"/>
                </a:solidFill>
                <a:latin typeface="Arial" panose="020B0604020202020204" pitchFamily="34" charset="0"/>
              </a:defRPr>
            </a:lvl9pPr>
          </a:lstStyle>
          <a:p>
            <a:pPr>
              <a:spcBef>
                <a:spcPct val="0"/>
              </a:spcBef>
              <a:buClrTx/>
              <a:buSzTx/>
              <a:buFontTx/>
              <a:buNone/>
            </a:pPr>
            <a:r>
              <a:rPr lang="de-DE" altLang="de-DE" sz="1800" b="1" dirty="0">
                <a:solidFill>
                  <a:schemeClr val="tx1">
                    <a:lumMod val="95000"/>
                    <a:lumOff val="5000"/>
                  </a:schemeClr>
                </a:solidFill>
                <a:cs typeface="Arial" panose="020B0604020202020204" pitchFamily="34" charset="0"/>
                <a:hlinkClick r:id="rId6"/>
              </a:rPr>
              <a:t>www.schulberatung.bayern.de</a:t>
            </a:r>
            <a:endParaRPr lang="de-DE" altLang="de-DE" sz="1800" b="1" dirty="0">
              <a:solidFill>
                <a:schemeClr val="tx1">
                  <a:lumMod val="95000"/>
                  <a:lumOff val="5000"/>
                </a:schemeClr>
              </a:solidFill>
              <a:cs typeface="Arial" panose="020B0604020202020204" pitchFamily="34" charset="0"/>
            </a:endParaRPr>
          </a:p>
          <a:p>
            <a:pPr>
              <a:spcBef>
                <a:spcPct val="0"/>
              </a:spcBef>
              <a:buClrTx/>
              <a:buSzTx/>
              <a:buFontTx/>
              <a:buNone/>
            </a:pPr>
            <a:endParaRPr lang="de-DE" altLang="de-DE" sz="1800" b="1" dirty="0">
              <a:solidFill>
                <a:schemeClr val="tx1"/>
              </a:solidFill>
            </a:endParaRPr>
          </a:p>
        </p:txBody>
      </p:sp>
      <p:pic>
        <p:nvPicPr>
          <p:cNvPr id="6" name="Picture 2" descr="http://www.schulberatung.bayern.de/imperia/md/images/webseite/logo.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2172" y="2490605"/>
            <a:ext cx="19812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9"/>
          <p:cNvSpPr txBox="1">
            <a:spLocks noChangeArrowheads="1"/>
          </p:cNvSpPr>
          <p:nvPr/>
        </p:nvSpPr>
        <p:spPr bwMode="auto">
          <a:xfrm>
            <a:off x="7469982" y="3940304"/>
            <a:ext cx="5324850" cy="252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p"/>
              <a:defRPr sz="2400">
                <a:solidFill>
                  <a:srgbClr val="617DC8"/>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sz="2000">
                <a:solidFill>
                  <a:srgbClr val="617DC8"/>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a:solidFill>
                  <a:srgbClr val="617DC8"/>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sz="1600">
                <a:solidFill>
                  <a:srgbClr val="617DC8"/>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sz="1600">
                <a:solidFill>
                  <a:srgbClr val="617DC8"/>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1600">
                <a:solidFill>
                  <a:srgbClr val="617DC8"/>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1600">
                <a:solidFill>
                  <a:srgbClr val="617DC8"/>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1600">
                <a:solidFill>
                  <a:srgbClr val="617DC8"/>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1600">
                <a:solidFill>
                  <a:srgbClr val="617DC8"/>
                </a:solidFill>
                <a:latin typeface="Arial" panose="020B0604020202020204" pitchFamily="34" charset="0"/>
              </a:defRPr>
            </a:lvl9pPr>
          </a:lstStyle>
          <a:p>
            <a:pPr>
              <a:spcBef>
                <a:spcPct val="0"/>
              </a:spcBef>
              <a:buClrTx/>
              <a:buSzTx/>
              <a:buFontTx/>
              <a:buNone/>
            </a:pPr>
            <a:r>
              <a:rPr lang="de-DE" altLang="de-DE" sz="1800" b="1" dirty="0">
                <a:solidFill>
                  <a:schemeClr val="tx1"/>
                </a:solidFill>
                <a:cs typeface="Arial" panose="020B0604020202020204" pitchFamily="34" charset="0"/>
                <a:hlinkClick r:id="rId8"/>
              </a:rPr>
              <a:t>www.km.bayern.de</a:t>
            </a:r>
            <a:endParaRPr lang="de-DE" altLang="de-DE" sz="1800" b="1" dirty="0">
              <a:solidFill>
                <a:schemeClr val="tx1"/>
              </a:solidFill>
              <a:cs typeface="Arial" panose="020B0604020202020204" pitchFamily="34" charset="0"/>
            </a:endParaRPr>
          </a:p>
          <a:p>
            <a:pPr>
              <a:spcBef>
                <a:spcPct val="0"/>
              </a:spcBef>
              <a:buClrTx/>
              <a:buSzTx/>
              <a:buFontTx/>
              <a:buNone/>
            </a:pPr>
            <a:endParaRPr lang="de-DE" altLang="de-DE" sz="1800" b="1" u="sng" dirty="0">
              <a:solidFill>
                <a:schemeClr val="tx2">
                  <a:lumMod val="60000"/>
                  <a:lumOff val="40000"/>
                </a:schemeClr>
              </a:solidFill>
              <a:cs typeface="Arial" panose="020B0604020202020204" pitchFamily="34" charset="0"/>
            </a:endParaRPr>
          </a:p>
          <a:p>
            <a:pPr>
              <a:buNone/>
              <a:defRPr/>
            </a:pPr>
            <a:r>
              <a:rPr lang="de-DE" altLang="de-DE" sz="1800" dirty="0">
                <a:solidFill>
                  <a:schemeClr val="tx1"/>
                </a:solidFill>
              </a:rPr>
              <a:t>Informationsbroschüre vom KM</a:t>
            </a:r>
          </a:p>
          <a:p>
            <a:pPr>
              <a:buNone/>
              <a:defRPr/>
            </a:pPr>
            <a:r>
              <a:rPr lang="de-DE" altLang="de-DE" sz="1800" b="1" i="1" dirty="0">
                <a:solidFill>
                  <a:schemeClr val="tx1"/>
                </a:solidFill>
              </a:rPr>
              <a:t>Der beste Bildungsweg für mein Kind </a:t>
            </a:r>
            <a:endParaRPr lang="de-DE" altLang="de-DE" sz="1800" b="1" dirty="0">
              <a:solidFill>
                <a:schemeClr val="tx1"/>
              </a:solidFill>
            </a:endParaRPr>
          </a:p>
          <a:p>
            <a:pPr>
              <a:buNone/>
              <a:defRPr/>
            </a:pPr>
            <a:endParaRPr lang="de-DE" altLang="de-DE" sz="1800" dirty="0">
              <a:solidFill>
                <a:schemeClr val="tx1"/>
              </a:solidFill>
            </a:endParaRPr>
          </a:p>
          <a:p>
            <a:pPr>
              <a:buNone/>
              <a:defRPr/>
            </a:pPr>
            <a:r>
              <a:rPr lang="de-DE" altLang="de-DE" sz="1800" dirty="0">
                <a:solidFill>
                  <a:schemeClr val="tx1"/>
                </a:solidFill>
              </a:rPr>
              <a:t>Kiosk-App </a:t>
            </a:r>
            <a:r>
              <a:rPr lang="de-DE" altLang="de-DE" sz="1800" b="1" dirty="0">
                <a:solidFill>
                  <a:schemeClr val="tx1"/>
                </a:solidFill>
              </a:rPr>
              <a:t>„</a:t>
            </a:r>
            <a:r>
              <a:rPr lang="de-DE" altLang="de-DE" sz="1800" b="1" i="1" dirty="0">
                <a:solidFill>
                  <a:schemeClr val="tx1"/>
                </a:solidFill>
              </a:rPr>
              <a:t>Schule in Bayern“</a:t>
            </a:r>
            <a:endParaRPr lang="de-DE" altLang="de-DE" sz="1800" dirty="0">
              <a:solidFill>
                <a:schemeClr val="tx1"/>
              </a:solidFill>
            </a:endParaRPr>
          </a:p>
          <a:p>
            <a:pPr>
              <a:spcBef>
                <a:spcPct val="0"/>
              </a:spcBef>
              <a:buClrTx/>
              <a:buSzTx/>
              <a:buFontTx/>
              <a:buNone/>
            </a:pPr>
            <a:endParaRPr lang="de-DE" altLang="de-DE" sz="1800" b="1" u="sng" dirty="0">
              <a:solidFill>
                <a:schemeClr val="tx2">
                  <a:lumMod val="60000"/>
                  <a:lumOff val="40000"/>
                </a:schemeClr>
              </a:solidFill>
              <a:cs typeface="Arial" panose="020B0604020202020204" pitchFamily="34" charset="0"/>
            </a:endParaRPr>
          </a:p>
          <a:p>
            <a:pPr>
              <a:spcBef>
                <a:spcPct val="0"/>
              </a:spcBef>
              <a:buClrTx/>
              <a:buSzTx/>
              <a:buFontTx/>
              <a:buNone/>
            </a:pPr>
            <a:endParaRPr lang="de-DE" altLang="de-DE" sz="1800" b="1" dirty="0">
              <a:solidFill>
                <a:schemeClr val="tx1"/>
              </a:solidFill>
            </a:endParaRPr>
          </a:p>
        </p:txBody>
      </p:sp>
      <p:pic>
        <p:nvPicPr>
          <p:cNvPr id="11" name="Grafik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65056" y="4531219"/>
            <a:ext cx="1716088" cy="1037697"/>
          </a:xfrm>
          <a:prstGeom prst="rect">
            <a:avLst/>
          </a:prstGeom>
        </p:spPr>
      </p:pic>
      <p:pic>
        <p:nvPicPr>
          <p:cNvPr id="12" name="Grafik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63976" y="1613286"/>
            <a:ext cx="4118249" cy="713496"/>
          </a:xfrm>
          <a:prstGeom prst="rect">
            <a:avLst/>
          </a:prstGeom>
        </p:spPr>
      </p:pic>
      <p:pic>
        <p:nvPicPr>
          <p:cNvPr id="7" name="Grafik 6">
            <a:extLst>
              <a:ext uri="{FF2B5EF4-FFF2-40B4-BE49-F238E27FC236}">
                <a16:creationId xmlns:a16="http://schemas.microsoft.com/office/drawing/2014/main" xmlns="" id="{405EF6C7-4724-4CA6-92F4-8FA489288272}"/>
              </a:ext>
            </a:extLst>
          </p:cNvPr>
          <p:cNvPicPr>
            <a:picLocks noChangeAspect="1"/>
          </p:cNvPicPr>
          <p:nvPr/>
        </p:nvPicPr>
        <p:blipFill>
          <a:blip r:embed="rId11"/>
          <a:stretch>
            <a:fillRect/>
          </a:stretch>
        </p:blipFill>
        <p:spPr>
          <a:xfrm>
            <a:off x="926729" y="1683827"/>
            <a:ext cx="2451000" cy="4786400"/>
          </a:xfrm>
          <a:prstGeom prst="rect">
            <a:avLst/>
          </a:prstGeom>
        </p:spPr>
      </p:pic>
      <p:pic>
        <p:nvPicPr>
          <p:cNvPr id="4" name="Aufgezeichneter Sound">
            <a:hlinkClick r:id="" action="ppaction://media"/>
            <a:extLst>
              <a:ext uri="{FF2B5EF4-FFF2-40B4-BE49-F238E27FC236}">
                <a16:creationId xmlns:a16="http://schemas.microsoft.com/office/drawing/2014/main" xmlns="" id="{C55B4E57-2A56-48AD-85FF-5E350E40214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18233" y="141589"/>
            <a:ext cx="487363" cy="487363"/>
          </a:xfrm>
          <a:prstGeom prst="rect">
            <a:avLst/>
          </a:prstGeom>
        </p:spPr>
      </p:pic>
    </p:spTree>
    <p:extLst>
      <p:ext uri="{BB962C8B-B14F-4D97-AF65-F5344CB8AC3E}">
        <p14:creationId xmlns:p14="http://schemas.microsoft.com/office/powerpoint/2010/main" val="154059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2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758359" y="499821"/>
            <a:ext cx="5674567" cy="523220"/>
          </a:xfrm>
          <a:prstGeom prst="rect">
            <a:avLst/>
          </a:prstGeom>
        </p:spPr>
        <p:txBody>
          <a:bodyPr wrap="none">
            <a:spAutoFit/>
          </a:bodyPr>
          <a:lstStyle/>
          <a:p>
            <a:r>
              <a:rPr lang="de-DE" altLang="de-DE" sz="2800" dirty="0"/>
              <a:t>Vielen Dank für Ihre Aufmerksamkeit!</a:t>
            </a:r>
            <a:endParaRPr lang="de-DE" sz="2800" dirty="0"/>
          </a:p>
        </p:txBody>
      </p:sp>
      <p:sp>
        <p:nvSpPr>
          <p:cNvPr id="5" name="Textfeld 4">
            <a:extLst>
              <a:ext uri="{FF2B5EF4-FFF2-40B4-BE49-F238E27FC236}">
                <a16:creationId xmlns:a16="http://schemas.microsoft.com/office/drawing/2014/main" xmlns="" id="{DF9FC6CB-C8DC-4FD5-B85F-CC4B960422AF}"/>
              </a:ext>
            </a:extLst>
          </p:cNvPr>
          <p:cNvSpPr txBox="1"/>
          <p:nvPr/>
        </p:nvSpPr>
        <p:spPr>
          <a:xfrm>
            <a:off x="791466" y="1662189"/>
            <a:ext cx="5304534" cy="4278094"/>
          </a:xfrm>
          <a:prstGeom prst="rect">
            <a:avLst/>
          </a:prstGeom>
          <a:noFill/>
        </p:spPr>
        <p:txBody>
          <a:bodyPr wrap="square" rtlCol="0">
            <a:spAutoFit/>
          </a:bodyPr>
          <a:lstStyle/>
          <a:p>
            <a:r>
              <a:rPr lang="de-DE" sz="3200" dirty="0">
                <a:solidFill>
                  <a:srgbClr val="002060"/>
                </a:solidFill>
                <a:latin typeface="AR CENA" panose="02000000000000000000" pitchFamily="2" charset="0"/>
              </a:rPr>
              <a:t>Wege, die in die Zukunft führen,</a:t>
            </a:r>
          </a:p>
          <a:p>
            <a:r>
              <a:rPr lang="de-DE" sz="3200" dirty="0">
                <a:solidFill>
                  <a:srgbClr val="002060"/>
                </a:solidFill>
                <a:latin typeface="AR CENA" panose="02000000000000000000" pitchFamily="2" charset="0"/>
              </a:rPr>
              <a:t>liegen nie als Wege vor uns.</a:t>
            </a:r>
          </a:p>
          <a:p>
            <a:r>
              <a:rPr lang="de-DE" sz="3200" dirty="0">
                <a:solidFill>
                  <a:srgbClr val="002060"/>
                </a:solidFill>
                <a:latin typeface="AR CENA" panose="02000000000000000000" pitchFamily="2" charset="0"/>
              </a:rPr>
              <a:t>Sie werden zu Wegen erst dadurch,</a:t>
            </a:r>
          </a:p>
          <a:p>
            <a:r>
              <a:rPr lang="de-DE" sz="3200" dirty="0">
                <a:solidFill>
                  <a:srgbClr val="002060"/>
                </a:solidFill>
                <a:latin typeface="AR CENA" panose="02000000000000000000" pitchFamily="2" charset="0"/>
              </a:rPr>
              <a:t>dass wir sie gehen.</a:t>
            </a:r>
          </a:p>
          <a:p>
            <a:endParaRPr lang="de-DE" sz="2800" dirty="0">
              <a:solidFill>
                <a:srgbClr val="002060"/>
              </a:solidFill>
              <a:latin typeface="AR BLANCA" panose="02000000000000000000" pitchFamily="2" charset="0"/>
            </a:endParaRPr>
          </a:p>
          <a:p>
            <a:r>
              <a:rPr lang="de-DE" sz="2000" dirty="0">
                <a:solidFill>
                  <a:srgbClr val="002060"/>
                </a:solidFill>
                <a:latin typeface="Abadi Extra Light" panose="020B0604020202020204" pitchFamily="34" charset="0"/>
              </a:rPr>
              <a:t>Franz Kafka</a:t>
            </a:r>
          </a:p>
        </p:txBody>
      </p:sp>
      <p:pic>
        <p:nvPicPr>
          <p:cNvPr id="2050" name="Picture 2" descr="Die 167 besten Bilder zu 3D-Figuren | Figur, Weibchen, Lustiges emoji">
            <a:extLst>
              <a:ext uri="{FF2B5EF4-FFF2-40B4-BE49-F238E27FC236}">
                <a16:creationId xmlns:a16="http://schemas.microsoft.com/office/drawing/2014/main" xmlns="" id="{07850F71-342C-4A0B-BA2A-1B062B1EA5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9045" y="1474619"/>
            <a:ext cx="4209196" cy="4209196"/>
          </a:xfrm>
          <a:prstGeom prst="rect">
            <a:avLst/>
          </a:prstGeom>
          <a:noFill/>
          <a:extLst>
            <a:ext uri="{909E8E84-426E-40DD-AFC4-6F175D3DCCD1}">
              <a14:hiddenFill xmlns:a14="http://schemas.microsoft.com/office/drawing/2010/main">
                <a:solidFill>
                  <a:srgbClr val="FFFFFF"/>
                </a:solidFill>
              </a14:hiddenFill>
            </a:ext>
          </a:extLst>
        </p:spPr>
      </p:pic>
      <p:pic>
        <p:nvPicPr>
          <p:cNvPr id="3" name="Aufgezeichneter Sound">
            <a:hlinkClick r:id="" action="ppaction://media"/>
            <a:extLst>
              <a:ext uri="{FF2B5EF4-FFF2-40B4-BE49-F238E27FC236}">
                <a16:creationId xmlns:a16="http://schemas.microsoft.com/office/drawing/2014/main" xmlns="" id="{CD14EDE4-D2A5-4722-9806-0B28F42B04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103" y="159852"/>
            <a:ext cx="487363" cy="487363"/>
          </a:xfrm>
          <a:prstGeom prst="rect">
            <a:avLst/>
          </a:prstGeom>
        </p:spPr>
      </p:pic>
    </p:spTree>
    <p:extLst>
      <p:ext uri="{BB962C8B-B14F-4D97-AF65-F5344CB8AC3E}">
        <p14:creationId xmlns:p14="http://schemas.microsoft.com/office/powerpoint/2010/main" val="19049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4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786823" y="433062"/>
            <a:ext cx="7474803" cy="523220"/>
          </a:xfrm>
          <a:prstGeom prst="rect">
            <a:avLst/>
          </a:prstGeom>
          <a:noFill/>
        </p:spPr>
        <p:txBody>
          <a:bodyPr wrap="none" rtlCol="0">
            <a:spAutoFit/>
          </a:bodyPr>
          <a:lstStyle/>
          <a:p>
            <a:r>
              <a:rPr lang="de-DE" sz="2800" dirty="0"/>
              <a:t>Jede Schulart ermöglicht verschiedene Abschlüsse</a:t>
            </a:r>
          </a:p>
        </p:txBody>
      </p:sp>
      <p:sp>
        <p:nvSpPr>
          <p:cNvPr id="5" name="Textfeld 4"/>
          <p:cNvSpPr txBox="1"/>
          <p:nvPr/>
        </p:nvSpPr>
        <p:spPr>
          <a:xfrm>
            <a:off x="6310960" y="3699746"/>
            <a:ext cx="4299993" cy="892552"/>
          </a:xfrm>
          <a:prstGeom prst="rect">
            <a:avLst/>
          </a:prstGeom>
          <a:noFill/>
        </p:spPr>
        <p:txBody>
          <a:bodyPr wrap="square" rtlCol="0">
            <a:spAutoFit/>
          </a:bodyPr>
          <a:lstStyle/>
          <a:p>
            <a:r>
              <a:rPr lang="de-DE" sz="2800" b="1" u="sng" dirty="0">
                <a:solidFill>
                  <a:srgbClr val="FF0000"/>
                </a:solidFill>
              </a:rPr>
              <a:t>Ziel:</a:t>
            </a:r>
          </a:p>
          <a:p>
            <a:r>
              <a:rPr lang="de-DE" sz="2400" dirty="0"/>
              <a:t>Erfolg und Freude    im Beruf</a:t>
            </a:r>
          </a:p>
        </p:txBody>
      </p:sp>
      <p:grpSp>
        <p:nvGrpSpPr>
          <p:cNvPr id="12" name="Gruppieren 11"/>
          <p:cNvGrpSpPr/>
          <p:nvPr/>
        </p:nvGrpSpPr>
        <p:grpSpPr>
          <a:xfrm>
            <a:off x="7119294" y="4618184"/>
            <a:ext cx="5330067" cy="1578013"/>
            <a:chOff x="6744156" y="4624129"/>
            <a:chExt cx="5330067" cy="1578013"/>
          </a:xfrm>
        </p:grpSpPr>
        <p:grpSp>
          <p:nvGrpSpPr>
            <p:cNvPr id="15" name="Gruppieren 14"/>
            <p:cNvGrpSpPr/>
            <p:nvPr/>
          </p:nvGrpSpPr>
          <p:grpSpPr>
            <a:xfrm>
              <a:off x="8052046" y="4624129"/>
              <a:ext cx="2614605" cy="1083047"/>
              <a:chOff x="8052046" y="4624129"/>
              <a:chExt cx="2614605" cy="1083047"/>
            </a:xfrm>
          </p:grpSpPr>
          <p:sp>
            <p:nvSpPr>
              <p:cNvPr id="8" name="Pfeil nach unten 7"/>
              <p:cNvSpPr/>
              <p:nvPr/>
            </p:nvSpPr>
            <p:spPr>
              <a:xfrm>
                <a:off x="8052046" y="4624129"/>
                <a:ext cx="504091" cy="753535"/>
              </a:xfrm>
              <a:prstGeom prst="downArrow">
                <a:avLst/>
              </a:prstGeom>
              <a:solidFill>
                <a:schemeClr val="bg1"/>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p:nvSpPr>
            <p:spPr>
              <a:xfrm>
                <a:off x="8556137" y="5183956"/>
                <a:ext cx="2110514" cy="523220"/>
              </a:xfrm>
              <a:prstGeom prst="rect">
                <a:avLst/>
              </a:prstGeom>
              <a:noFill/>
            </p:spPr>
            <p:txBody>
              <a:bodyPr wrap="none" rtlCol="0">
                <a:spAutoFit/>
              </a:bodyPr>
              <a:lstStyle/>
              <a:p>
                <a:r>
                  <a:rPr lang="de-DE" sz="2800" dirty="0">
                    <a:solidFill>
                      <a:srgbClr val="008A3E"/>
                    </a:solidFill>
                  </a:rPr>
                  <a:t>Weiterlernen</a:t>
                </a:r>
              </a:p>
            </p:txBody>
          </p:sp>
        </p:grpSp>
        <p:sp>
          <p:nvSpPr>
            <p:cNvPr id="11" name="Textfeld 10"/>
            <p:cNvSpPr txBox="1"/>
            <p:nvPr/>
          </p:nvSpPr>
          <p:spPr>
            <a:xfrm>
              <a:off x="6744156" y="5678922"/>
              <a:ext cx="5330067" cy="523220"/>
            </a:xfrm>
            <a:prstGeom prst="rect">
              <a:avLst/>
            </a:prstGeom>
            <a:noFill/>
          </p:spPr>
          <p:txBody>
            <a:bodyPr wrap="square" rtlCol="0">
              <a:spAutoFit/>
            </a:bodyPr>
            <a:lstStyle/>
            <a:p>
              <a:r>
                <a:rPr lang="de-DE" sz="2800" b="1" dirty="0">
                  <a:solidFill>
                    <a:srgbClr val="FF0000"/>
                  </a:solidFill>
                </a:rPr>
                <a:t>Persönliche Ziele in der Zukunft</a:t>
              </a:r>
            </a:p>
          </p:txBody>
        </p:sp>
      </p:grpSp>
      <p:grpSp>
        <p:nvGrpSpPr>
          <p:cNvPr id="9" name="Gruppieren 8"/>
          <p:cNvGrpSpPr/>
          <p:nvPr/>
        </p:nvGrpSpPr>
        <p:grpSpPr>
          <a:xfrm>
            <a:off x="6865920" y="1262245"/>
            <a:ext cx="4395706" cy="2428350"/>
            <a:chOff x="7404409" y="1287132"/>
            <a:chExt cx="4395706" cy="2428350"/>
          </a:xfrm>
        </p:grpSpPr>
        <p:sp>
          <p:nvSpPr>
            <p:cNvPr id="4" name="Textfeld 3"/>
            <p:cNvSpPr txBox="1"/>
            <p:nvPr/>
          </p:nvSpPr>
          <p:spPr>
            <a:xfrm>
              <a:off x="7404409" y="1287132"/>
              <a:ext cx="4395706" cy="892552"/>
            </a:xfrm>
            <a:prstGeom prst="rect">
              <a:avLst/>
            </a:prstGeom>
            <a:noFill/>
          </p:spPr>
          <p:txBody>
            <a:bodyPr wrap="square" rtlCol="0">
              <a:spAutoFit/>
            </a:bodyPr>
            <a:lstStyle/>
            <a:p>
              <a:r>
                <a:rPr lang="de-DE" sz="2800" b="1" u="sng" dirty="0">
                  <a:solidFill>
                    <a:srgbClr val="FF0000"/>
                  </a:solidFill>
                </a:rPr>
                <a:t>Prinzip:</a:t>
              </a:r>
            </a:p>
            <a:p>
              <a:r>
                <a:rPr lang="de-DE" sz="2400" dirty="0"/>
                <a:t>Kein Abschluss ohne Anschluss</a:t>
              </a:r>
            </a:p>
          </p:txBody>
        </p:sp>
        <p:grpSp>
          <p:nvGrpSpPr>
            <p:cNvPr id="14" name="Gruppieren 13"/>
            <p:cNvGrpSpPr/>
            <p:nvPr/>
          </p:nvGrpSpPr>
          <p:grpSpPr>
            <a:xfrm>
              <a:off x="7824485" y="2259379"/>
              <a:ext cx="2786468" cy="1456103"/>
              <a:chOff x="7824485" y="2259379"/>
              <a:chExt cx="2786468" cy="1456103"/>
            </a:xfrm>
          </p:grpSpPr>
          <p:sp>
            <p:nvSpPr>
              <p:cNvPr id="6" name="Textfeld 5"/>
              <p:cNvSpPr txBox="1"/>
              <p:nvPr/>
            </p:nvSpPr>
            <p:spPr>
              <a:xfrm>
                <a:off x="8192599" y="3253817"/>
                <a:ext cx="2050241" cy="461665"/>
              </a:xfrm>
              <a:prstGeom prst="rect">
                <a:avLst/>
              </a:prstGeom>
              <a:noFill/>
            </p:spPr>
            <p:txBody>
              <a:bodyPr wrap="none" rtlCol="0">
                <a:spAutoFit/>
              </a:bodyPr>
              <a:lstStyle/>
              <a:p>
                <a:r>
                  <a:rPr lang="de-DE" sz="2400" dirty="0">
                    <a:solidFill>
                      <a:srgbClr val="008A3E"/>
                    </a:solidFill>
                  </a:rPr>
                  <a:t>als Möglichkeit</a:t>
                </a:r>
              </a:p>
            </p:txBody>
          </p:sp>
          <p:sp>
            <p:nvSpPr>
              <p:cNvPr id="7" name="Pfeil nach unten 6"/>
              <p:cNvSpPr/>
              <p:nvPr/>
            </p:nvSpPr>
            <p:spPr>
              <a:xfrm>
                <a:off x="9026250" y="2714612"/>
                <a:ext cx="382940" cy="571863"/>
              </a:xfrm>
              <a:prstGeom prst="downArrow">
                <a:avLst/>
              </a:prstGeom>
              <a:solidFill>
                <a:schemeClr val="bg1"/>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a:off x="7824485" y="2259379"/>
                <a:ext cx="2786468" cy="461665"/>
              </a:xfrm>
              <a:prstGeom prst="rect">
                <a:avLst/>
              </a:prstGeom>
            </p:spPr>
            <p:txBody>
              <a:bodyPr wrap="none">
                <a:spAutoFit/>
              </a:bodyPr>
              <a:lstStyle/>
              <a:p>
                <a:r>
                  <a:rPr lang="de-DE" sz="2400" dirty="0">
                    <a:solidFill>
                      <a:srgbClr val="008A3E"/>
                    </a:solidFill>
                  </a:rPr>
                  <a:t>Jeder Schulabschluss</a:t>
                </a:r>
              </a:p>
            </p:txBody>
          </p:sp>
        </p:grpSp>
      </p:grpSp>
      <p:pic>
        <p:nvPicPr>
          <p:cNvPr id="1026" name="Picture 2" descr="1.000+ kostenlose Freundschaft &amp; Gemeinschaft Illustrationen - Pixabay">
            <a:extLst>
              <a:ext uri="{FF2B5EF4-FFF2-40B4-BE49-F238E27FC236}">
                <a16:creationId xmlns:a16="http://schemas.microsoft.com/office/drawing/2014/main" xmlns="" id="{AB20D703-B6AA-4202-A9B7-C41885C5FC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0847" y="1206506"/>
            <a:ext cx="4686943" cy="4686943"/>
          </a:xfrm>
          <a:prstGeom prst="rect">
            <a:avLst/>
          </a:prstGeom>
          <a:noFill/>
          <a:extLst>
            <a:ext uri="{909E8E84-426E-40DD-AFC4-6F175D3DCCD1}">
              <a14:hiddenFill xmlns:a14="http://schemas.microsoft.com/office/drawing/2010/main">
                <a:solidFill>
                  <a:srgbClr val="FFFFFF"/>
                </a:solidFill>
              </a14:hiddenFill>
            </a:ext>
          </a:extLst>
        </p:spPr>
      </p:pic>
      <p:sp>
        <p:nvSpPr>
          <p:cNvPr id="16" name="Textfeld 15">
            <a:extLst>
              <a:ext uri="{FF2B5EF4-FFF2-40B4-BE49-F238E27FC236}">
                <a16:creationId xmlns:a16="http://schemas.microsoft.com/office/drawing/2014/main" xmlns="" id="{7259BDE1-C5EE-4C9A-B2B2-5DA603BFB93A}"/>
              </a:ext>
            </a:extLst>
          </p:cNvPr>
          <p:cNvSpPr txBox="1"/>
          <p:nvPr/>
        </p:nvSpPr>
        <p:spPr>
          <a:xfrm>
            <a:off x="1984941" y="3209472"/>
            <a:ext cx="1595737" cy="646331"/>
          </a:xfrm>
          <a:prstGeom prst="rect">
            <a:avLst/>
          </a:prstGeom>
          <a:noFill/>
        </p:spPr>
        <p:txBody>
          <a:bodyPr wrap="square" rtlCol="0">
            <a:spAutoFit/>
          </a:bodyPr>
          <a:lstStyle/>
          <a:p>
            <a:r>
              <a:rPr lang="de-DE" dirty="0">
                <a:solidFill>
                  <a:srgbClr val="0070C0"/>
                </a:solidFill>
              </a:rPr>
              <a:t>Mittlere </a:t>
            </a:r>
          </a:p>
          <a:p>
            <a:r>
              <a:rPr lang="de-DE" dirty="0">
                <a:solidFill>
                  <a:srgbClr val="0070C0"/>
                </a:solidFill>
              </a:rPr>
              <a:t>Reife</a:t>
            </a:r>
          </a:p>
        </p:txBody>
      </p:sp>
      <p:sp>
        <p:nvSpPr>
          <p:cNvPr id="17" name="Textfeld 16">
            <a:extLst>
              <a:ext uri="{FF2B5EF4-FFF2-40B4-BE49-F238E27FC236}">
                <a16:creationId xmlns:a16="http://schemas.microsoft.com/office/drawing/2014/main" xmlns="" id="{DAC59086-07B8-442C-B463-02D9C8B902B8}"/>
              </a:ext>
            </a:extLst>
          </p:cNvPr>
          <p:cNvSpPr txBox="1"/>
          <p:nvPr/>
        </p:nvSpPr>
        <p:spPr>
          <a:xfrm>
            <a:off x="3150121" y="3101809"/>
            <a:ext cx="880707" cy="369332"/>
          </a:xfrm>
          <a:prstGeom prst="rect">
            <a:avLst/>
          </a:prstGeom>
          <a:noFill/>
        </p:spPr>
        <p:txBody>
          <a:bodyPr wrap="square" rtlCol="0">
            <a:spAutoFit/>
          </a:bodyPr>
          <a:lstStyle/>
          <a:p>
            <a:r>
              <a:rPr lang="de-DE" dirty="0">
                <a:solidFill>
                  <a:srgbClr val="FF0000"/>
                </a:solidFill>
              </a:rPr>
              <a:t>Abi</a:t>
            </a:r>
          </a:p>
        </p:txBody>
      </p:sp>
      <p:sp>
        <p:nvSpPr>
          <p:cNvPr id="19" name="Textfeld 18">
            <a:extLst>
              <a:ext uri="{FF2B5EF4-FFF2-40B4-BE49-F238E27FC236}">
                <a16:creationId xmlns:a16="http://schemas.microsoft.com/office/drawing/2014/main" xmlns="" id="{DCBD6504-1E4C-470A-83E9-14F77C4EB12F}"/>
              </a:ext>
            </a:extLst>
          </p:cNvPr>
          <p:cNvSpPr txBox="1"/>
          <p:nvPr/>
        </p:nvSpPr>
        <p:spPr>
          <a:xfrm>
            <a:off x="4030828" y="3365311"/>
            <a:ext cx="1595737" cy="369332"/>
          </a:xfrm>
          <a:prstGeom prst="rect">
            <a:avLst/>
          </a:prstGeom>
          <a:noFill/>
        </p:spPr>
        <p:txBody>
          <a:bodyPr wrap="square" rtlCol="0">
            <a:spAutoFit/>
          </a:bodyPr>
          <a:lstStyle/>
          <a:p>
            <a:r>
              <a:rPr lang="de-DE" dirty="0" err="1">
                <a:solidFill>
                  <a:srgbClr val="008A3E"/>
                </a:solidFill>
              </a:rPr>
              <a:t>Quali</a:t>
            </a:r>
            <a:endParaRPr lang="de-DE" dirty="0">
              <a:solidFill>
                <a:srgbClr val="008A3E"/>
              </a:solidFill>
            </a:endParaRPr>
          </a:p>
        </p:txBody>
      </p:sp>
      <p:pic>
        <p:nvPicPr>
          <p:cNvPr id="20" name="Aufgezeichneter Sound">
            <a:hlinkClick r:id="" action="ppaction://media"/>
            <a:extLst>
              <a:ext uri="{FF2B5EF4-FFF2-40B4-BE49-F238E27FC236}">
                <a16:creationId xmlns:a16="http://schemas.microsoft.com/office/drawing/2014/main" xmlns="" id="{0B8D1A38-9552-4F74-81F9-77C6821C62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1342" y="189381"/>
            <a:ext cx="243682" cy="243682"/>
          </a:xfrm>
          <a:prstGeom prst="rect">
            <a:avLst/>
          </a:prstGeom>
        </p:spPr>
      </p:pic>
    </p:spTree>
    <p:extLst>
      <p:ext uri="{BB962C8B-B14F-4D97-AF65-F5344CB8AC3E}">
        <p14:creationId xmlns:p14="http://schemas.microsoft.com/office/powerpoint/2010/main" val="181416803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210" fill="hold"/>
                                        <p:tgtEl>
                                          <p:spTgt spid="20"/>
                                        </p:tgtEl>
                                      </p:cBhvr>
                                    </p:cmd>
                                  </p:childTnLst>
                                </p:cTn>
                              </p:par>
                              <p:par>
                                <p:cTn id="7" presetID="2" presetClass="entr" presetSubtype="4" fill="hold" nodeType="withEffect">
                                  <p:stCondLst>
                                    <p:cond delay="3600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1000" fill="hold"/>
                                        <p:tgtEl>
                                          <p:spTgt spid="9"/>
                                        </p:tgtEl>
                                        <p:attrNameLst>
                                          <p:attrName>ppt_x</p:attrName>
                                        </p:attrNameLst>
                                      </p:cBhvr>
                                      <p:tavLst>
                                        <p:tav tm="0">
                                          <p:val>
                                            <p:strVal val="#ppt_x"/>
                                          </p:val>
                                        </p:tav>
                                        <p:tav tm="100000">
                                          <p:val>
                                            <p:strVal val="#ppt_x"/>
                                          </p:val>
                                        </p:tav>
                                      </p:tavLst>
                                    </p:anim>
                                    <p:anim calcmode="lin" valueType="num">
                                      <p:cBhvr additive="base">
                                        <p:cTn id="10" dur="1000" fill="hold"/>
                                        <p:tgtEl>
                                          <p:spTgt spid="9"/>
                                        </p:tgtEl>
                                        <p:attrNameLst>
                                          <p:attrName>ppt_y</p:attrName>
                                        </p:attrNameLst>
                                      </p:cBhvr>
                                      <p:tavLst>
                                        <p:tav tm="0">
                                          <p:val>
                                            <p:strVal val="1+#ppt_h/2"/>
                                          </p:val>
                                        </p:tav>
                                        <p:tav tm="100000">
                                          <p:val>
                                            <p:strVal val="#ppt_y"/>
                                          </p:val>
                                        </p:tav>
                                      </p:tavLst>
                                    </p:anim>
                                  </p:childTnLst>
                                </p:cTn>
                              </p:par>
                              <p:par>
                                <p:cTn id="11" presetID="22" presetClass="entr" presetSubtype="4" fill="hold" grpId="0" nodeType="withEffect">
                                  <p:stCondLst>
                                    <p:cond delay="4700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47" presetClass="entr" presetSubtype="0" fill="hold" nodeType="withEffect">
                                  <p:stCondLst>
                                    <p:cond delay="560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0"/>
                </p:tgtEl>
              </p:cMediaNode>
            </p:audi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823331" y="1964872"/>
            <a:ext cx="7754612" cy="4283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hangingPunct="1">
              <a:lnSpc>
                <a:spcPct val="90000"/>
              </a:lnSpc>
              <a:spcBef>
                <a:spcPct val="20000"/>
              </a:spcBef>
              <a:buClr>
                <a:schemeClr val="bg2"/>
              </a:buClr>
              <a:buSzPct val="75000"/>
            </a:pPr>
            <a:endParaRPr lang="de-DE" altLang="de-DE" b="1" dirty="0">
              <a:cs typeface="Arial" panose="020B0604020202020204" pitchFamily="34" charset="0"/>
            </a:endParaRPr>
          </a:p>
          <a:p>
            <a:pPr defTabSz="914400" eaLnBrk="1" hangingPunct="1">
              <a:lnSpc>
                <a:spcPct val="90000"/>
              </a:lnSpc>
              <a:spcBef>
                <a:spcPct val="20000"/>
              </a:spcBef>
              <a:buClr>
                <a:schemeClr val="bg2"/>
              </a:buClr>
              <a:buSzPct val="75000"/>
            </a:pPr>
            <a:r>
              <a:rPr lang="de-DE" altLang="de-DE" sz="2400" b="1" dirty="0">
                <a:latin typeface="+mn-lt"/>
                <a:cs typeface="Arial" panose="020B0604020202020204" pitchFamily="34" charset="0"/>
              </a:rPr>
              <a:t>2./3. Klasse</a:t>
            </a:r>
            <a:r>
              <a:rPr lang="de-DE" altLang="de-DE" sz="2400" dirty="0">
                <a:latin typeface="+mn-lt"/>
                <a:cs typeface="Arial" panose="020B0604020202020204" pitchFamily="34" charset="0"/>
              </a:rPr>
              <a:t>: - </a:t>
            </a:r>
            <a:r>
              <a:rPr lang="de-DE" altLang="de-DE" sz="2400" u="sng" dirty="0">
                <a:latin typeface="+mn-lt"/>
                <a:cs typeface="Arial" panose="020B0604020202020204" pitchFamily="34" charset="0"/>
              </a:rPr>
              <a:t>Informationselternabend</a:t>
            </a:r>
          </a:p>
          <a:p>
            <a:pPr defTabSz="914400" eaLnBrk="1" hangingPunct="1">
              <a:lnSpc>
                <a:spcPct val="90000"/>
              </a:lnSpc>
              <a:spcBef>
                <a:spcPct val="20000"/>
              </a:spcBef>
              <a:buClr>
                <a:schemeClr val="bg2"/>
              </a:buClr>
              <a:buSzPct val="75000"/>
            </a:pPr>
            <a:r>
              <a:rPr lang="de-DE" altLang="de-DE" sz="2400" dirty="0">
                <a:latin typeface="+mn-lt"/>
                <a:cs typeface="Arial" panose="020B0604020202020204" pitchFamily="34" charset="0"/>
              </a:rPr>
              <a:t>Wir informieren über die vielen Möglichkeiten</a:t>
            </a:r>
            <a:br>
              <a:rPr lang="de-DE" altLang="de-DE" sz="2400" dirty="0">
                <a:latin typeface="+mn-lt"/>
                <a:cs typeface="Arial" panose="020B0604020202020204" pitchFamily="34" charset="0"/>
              </a:rPr>
            </a:br>
            <a:r>
              <a:rPr lang="de-DE" altLang="de-DE" sz="2400" dirty="0">
                <a:latin typeface="+mn-lt"/>
                <a:cs typeface="Arial" panose="020B0604020202020204" pitchFamily="34" charset="0"/>
              </a:rPr>
              <a:t>und Chancen im bayerischen Schulsystem</a:t>
            </a:r>
          </a:p>
          <a:p>
            <a:pPr defTabSz="914400" eaLnBrk="1" hangingPunct="1">
              <a:lnSpc>
                <a:spcPct val="90000"/>
              </a:lnSpc>
              <a:spcBef>
                <a:spcPct val="20000"/>
              </a:spcBef>
              <a:buClr>
                <a:schemeClr val="bg2"/>
              </a:buClr>
              <a:buSzPct val="75000"/>
            </a:pPr>
            <a:endParaRPr lang="de-DE" altLang="de-DE" sz="2000" b="1" dirty="0">
              <a:cs typeface="Arial" panose="020B0604020202020204" pitchFamily="34" charset="0"/>
            </a:endParaRPr>
          </a:p>
          <a:p>
            <a:pPr defTabSz="914400" eaLnBrk="1" hangingPunct="1">
              <a:lnSpc>
                <a:spcPct val="90000"/>
              </a:lnSpc>
              <a:spcBef>
                <a:spcPct val="20000"/>
              </a:spcBef>
              <a:buClr>
                <a:schemeClr val="bg2"/>
              </a:buClr>
              <a:buSzPct val="75000"/>
            </a:pPr>
            <a:r>
              <a:rPr lang="de-DE" altLang="de-DE" sz="2400" b="1" dirty="0">
                <a:latin typeface="+mn-lt"/>
                <a:cs typeface="Arial" panose="020B0604020202020204" pitchFamily="34" charset="0"/>
              </a:rPr>
              <a:t>4. Klasse</a:t>
            </a:r>
            <a:r>
              <a:rPr lang="de-DE" altLang="de-DE" sz="2400" dirty="0">
                <a:latin typeface="+mn-lt"/>
                <a:cs typeface="Arial" panose="020B0604020202020204" pitchFamily="34" charset="0"/>
              </a:rPr>
              <a:t>: - </a:t>
            </a:r>
            <a:r>
              <a:rPr lang="de-DE" altLang="de-DE" sz="2400" u="sng" dirty="0" err="1">
                <a:latin typeface="+mn-lt"/>
                <a:cs typeface="Arial" panose="020B0604020202020204" pitchFamily="34" charset="0"/>
              </a:rPr>
              <a:t>Übertrittselternabend</a:t>
            </a:r>
            <a:endParaRPr lang="de-DE" altLang="de-DE" sz="2400" u="sng" dirty="0">
              <a:latin typeface="+mn-lt"/>
              <a:cs typeface="Arial" panose="020B0604020202020204" pitchFamily="34" charset="0"/>
            </a:endParaRPr>
          </a:p>
          <a:p>
            <a:pPr defTabSz="914400" eaLnBrk="1" hangingPunct="1">
              <a:lnSpc>
                <a:spcPct val="90000"/>
              </a:lnSpc>
              <a:spcBef>
                <a:spcPct val="20000"/>
              </a:spcBef>
              <a:buClr>
                <a:schemeClr val="bg2"/>
              </a:buClr>
              <a:buSzPct val="75000"/>
            </a:pPr>
            <a:r>
              <a:rPr lang="de-DE" altLang="de-DE" sz="2400" dirty="0">
                <a:latin typeface="+mn-lt"/>
                <a:cs typeface="Arial" panose="020B0604020202020204" pitchFamily="34" charset="0"/>
              </a:rPr>
              <a:t>Leistungsfeststellung - </a:t>
            </a:r>
            <a:r>
              <a:rPr lang="de-DE" altLang="de-DE" sz="2400" dirty="0" err="1">
                <a:latin typeface="+mn-lt"/>
                <a:cs typeface="Arial" panose="020B0604020202020204" pitchFamily="34" charset="0"/>
              </a:rPr>
              <a:t>Übertrittszeugnis</a:t>
            </a:r>
            <a:r>
              <a:rPr lang="de-DE" altLang="de-DE" sz="2400" dirty="0">
                <a:latin typeface="+mn-lt"/>
                <a:cs typeface="Arial" panose="020B0604020202020204" pitchFamily="34" charset="0"/>
              </a:rPr>
              <a:t> </a:t>
            </a:r>
            <a:br>
              <a:rPr lang="de-DE" altLang="de-DE" sz="2400" dirty="0">
                <a:latin typeface="+mn-lt"/>
                <a:cs typeface="Arial" panose="020B0604020202020204" pitchFamily="34" charset="0"/>
              </a:rPr>
            </a:br>
            <a:r>
              <a:rPr lang="de-DE" altLang="de-DE" sz="2400" dirty="0">
                <a:latin typeface="+mn-lt"/>
                <a:cs typeface="Arial" panose="020B0604020202020204" pitchFamily="34" charset="0"/>
              </a:rPr>
              <a:t>Sie treffen eine erste Entscheidung</a:t>
            </a:r>
          </a:p>
          <a:p>
            <a:pPr defTabSz="914400" eaLnBrk="1" hangingPunct="1">
              <a:lnSpc>
                <a:spcPct val="90000"/>
              </a:lnSpc>
              <a:spcBef>
                <a:spcPct val="20000"/>
              </a:spcBef>
              <a:buClr>
                <a:schemeClr val="bg2"/>
              </a:buClr>
              <a:buSzPct val="75000"/>
            </a:pPr>
            <a:endParaRPr lang="de-DE" altLang="de-DE" sz="2000" b="1" dirty="0">
              <a:cs typeface="Arial" panose="020B0604020202020204" pitchFamily="34" charset="0"/>
            </a:endParaRPr>
          </a:p>
          <a:p>
            <a:pPr defTabSz="914400" eaLnBrk="1" hangingPunct="1">
              <a:lnSpc>
                <a:spcPct val="90000"/>
              </a:lnSpc>
              <a:spcBef>
                <a:spcPct val="20000"/>
              </a:spcBef>
              <a:buClr>
                <a:schemeClr val="bg2"/>
              </a:buClr>
              <a:buSzPct val="75000"/>
            </a:pPr>
            <a:r>
              <a:rPr lang="de-DE" altLang="de-DE" sz="2400" b="1" dirty="0">
                <a:latin typeface="+mn-lt"/>
                <a:cs typeface="Arial" panose="020B0604020202020204" pitchFamily="34" charset="0"/>
              </a:rPr>
              <a:t>5. Klasse</a:t>
            </a:r>
            <a:r>
              <a:rPr lang="de-DE" altLang="de-DE" sz="2400" dirty="0">
                <a:latin typeface="+mn-lt"/>
                <a:cs typeface="Arial" panose="020B0604020202020204" pitchFamily="34" charset="0"/>
              </a:rPr>
              <a:t>: </a:t>
            </a:r>
          </a:p>
          <a:p>
            <a:pPr defTabSz="914400" eaLnBrk="1" hangingPunct="1">
              <a:lnSpc>
                <a:spcPct val="90000"/>
              </a:lnSpc>
              <a:spcBef>
                <a:spcPct val="20000"/>
              </a:spcBef>
              <a:buClr>
                <a:schemeClr val="bg2"/>
              </a:buClr>
              <a:buSzPct val="75000"/>
            </a:pPr>
            <a:r>
              <a:rPr lang="de-DE" altLang="de-DE" sz="2400" dirty="0">
                <a:latin typeface="+mn-lt"/>
                <a:cs typeface="Arial" panose="020B0604020202020204" pitchFamily="34" charset="0"/>
              </a:rPr>
              <a:t>Ihr Kind erhält in allen Schularten intensive</a:t>
            </a:r>
            <a:br>
              <a:rPr lang="de-DE" altLang="de-DE" sz="2400" dirty="0">
                <a:latin typeface="+mn-lt"/>
                <a:cs typeface="Arial" panose="020B0604020202020204" pitchFamily="34" charset="0"/>
              </a:rPr>
            </a:br>
            <a:r>
              <a:rPr lang="de-DE" altLang="de-DE" sz="2400" dirty="0">
                <a:latin typeface="+mn-lt"/>
                <a:cs typeface="Arial" panose="020B0604020202020204" pitchFamily="34" charset="0"/>
              </a:rPr>
              <a:t>Förderung – Sie treffen ggf. eine neue Entscheidung</a:t>
            </a:r>
          </a:p>
        </p:txBody>
      </p:sp>
      <p:sp>
        <p:nvSpPr>
          <p:cNvPr id="3" name="Rectangle 2"/>
          <p:cNvSpPr txBox="1">
            <a:spLocks noChangeArrowheads="1"/>
          </p:cNvSpPr>
          <p:nvPr/>
        </p:nvSpPr>
        <p:spPr bwMode="auto">
          <a:xfrm>
            <a:off x="823331" y="1418772"/>
            <a:ext cx="65151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hangingPunct="1"/>
            <a:r>
              <a:rPr lang="de-DE" altLang="de-DE" sz="2800" b="1" u="sng" dirty="0">
                <a:latin typeface="+mn-lt"/>
                <a:cs typeface="Arial" panose="020B0604020202020204" pitchFamily="34" charset="0"/>
              </a:rPr>
              <a:t>Wo stehen wir? Was kommt?</a:t>
            </a:r>
          </a:p>
        </p:txBody>
      </p:sp>
      <p:pic>
        <p:nvPicPr>
          <p:cNvPr id="5" name="Grafik 4">
            <a:extLst>
              <a:ext uri="{FF2B5EF4-FFF2-40B4-BE49-F238E27FC236}">
                <a16:creationId xmlns:a16="http://schemas.microsoft.com/office/drawing/2014/main" xmlns="" id="{0FE86D3D-7846-D342-BE8C-B8B889ECC7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8431" y="1418772"/>
            <a:ext cx="4745689" cy="4745689"/>
          </a:xfrm>
          <a:prstGeom prst="rect">
            <a:avLst/>
          </a:prstGeom>
        </p:spPr>
      </p:pic>
      <p:sp>
        <p:nvSpPr>
          <p:cNvPr id="6" name="Textfeld 5"/>
          <p:cNvSpPr txBox="1"/>
          <p:nvPr/>
        </p:nvSpPr>
        <p:spPr>
          <a:xfrm>
            <a:off x="4023209" y="403153"/>
            <a:ext cx="5001049" cy="523220"/>
          </a:xfrm>
          <a:prstGeom prst="rect">
            <a:avLst/>
          </a:prstGeom>
          <a:noFill/>
        </p:spPr>
        <p:txBody>
          <a:bodyPr wrap="none" rtlCol="0">
            <a:spAutoFit/>
          </a:bodyPr>
          <a:lstStyle/>
          <a:p>
            <a:r>
              <a:rPr lang="de-DE" sz="2800" dirty="0"/>
              <a:t>Entdecken Sie die Möglichkeiten</a:t>
            </a:r>
          </a:p>
        </p:txBody>
      </p:sp>
      <p:pic>
        <p:nvPicPr>
          <p:cNvPr id="7" name="Aufgezeichneter Sound">
            <a:hlinkClick r:id="" action="ppaction://media"/>
            <a:extLst>
              <a:ext uri="{FF2B5EF4-FFF2-40B4-BE49-F238E27FC236}">
                <a16:creationId xmlns:a16="http://schemas.microsoft.com/office/drawing/2014/main" xmlns="" id="{11C8C62E-744B-4F6A-9A84-5E6BF58F5A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1680" y="159471"/>
            <a:ext cx="243682" cy="243682"/>
          </a:xfrm>
          <a:prstGeom prst="rect">
            <a:avLst/>
          </a:prstGeom>
        </p:spPr>
      </p:pic>
    </p:spTree>
    <p:extLst>
      <p:ext uri="{BB962C8B-B14F-4D97-AF65-F5344CB8AC3E}">
        <p14:creationId xmlns:p14="http://schemas.microsoft.com/office/powerpoint/2010/main" val="2716213036"/>
      </p:ext>
    </p:extLst>
  </p:cSld>
  <p:clrMapOvr>
    <a:masterClrMapping/>
  </p:clrMapOvr>
  <p:transition spd="slow"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9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88860" y="1471341"/>
            <a:ext cx="9282454"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2800" b="1" u="sng" dirty="0">
                <a:latin typeface="+mn-lt"/>
                <a:cs typeface="Arial" panose="020B0604020202020204" pitchFamily="34" charset="0"/>
              </a:rPr>
              <a:t>Wie geht es weiter? Welche Möglichkeiten hat mein Kind? </a:t>
            </a:r>
          </a:p>
        </p:txBody>
      </p:sp>
      <p:sp>
        <p:nvSpPr>
          <p:cNvPr id="3" name="Rectangle 3"/>
          <p:cNvSpPr txBox="1">
            <a:spLocks noChangeArrowheads="1"/>
          </p:cNvSpPr>
          <p:nvPr/>
        </p:nvSpPr>
        <p:spPr bwMode="auto">
          <a:xfrm>
            <a:off x="961910" y="1744391"/>
            <a:ext cx="8736354" cy="460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hangingPunct="1">
              <a:lnSpc>
                <a:spcPct val="90000"/>
              </a:lnSpc>
              <a:spcBef>
                <a:spcPct val="20000"/>
              </a:spcBef>
              <a:buClr>
                <a:schemeClr val="bg2"/>
              </a:buClr>
              <a:buSzPct val="75000"/>
            </a:pPr>
            <a:endParaRPr lang="de-DE" altLang="de-DE" b="1" dirty="0">
              <a:cs typeface="Arial" panose="020B0604020202020204" pitchFamily="34" charset="0"/>
            </a:endParaRPr>
          </a:p>
          <a:p>
            <a:pPr defTabSz="914400" eaLnBrk="1" hangingPunct="1">
              <a:lnSpc>
                <a:spcPct val="90000"/>
              </a:lnSpc>
              <a:spcBef>
                <a:spcPct val="20000"/>
              </a:spcBef>
              <a:buClr>
                <a:schemeClr val="bg2"/>
              </a:buClr>
              <a:buSzPct val="75000"/>
            </a:pPr>
            <a:r>
              <a:rPr lang="de-DE" altLang="de-DE" sz="2400" b="1" dirty="0">
                <a:latin typeface="+mn-lt"/>
                <a:cs typeface="Arial" panose="020B0604020202020204" pitchFamily="34" charset="0"/>
              </a:rPr>
              <a:t>6. Klasse</a:t>
            </a:r>
            <a:r>
              <a:rPr lang="de-DE" altLang="de-DE" sz="2400" dirty="0">
                <a:latin typeface="+mn-lt"/>
                <a:cs typeface="Arial" panose="020B0604020202020204" pitchFamily="34" charset="0"/>
              </a:rPr>
              <a:t>: - </a:t>
            </a:r>
            <a:r>
              <a:rPr lang="de-DE" altLang="de-DE" sz="2400" u="sng" dirty="0">
                <a:latin typeface="+mn-lt"/>
                <a:cs typeface="Arial" panose="020B0604020202020204" pitchFamily="34" charset="0"/>
              </a:rPr>
              <a:t>Informationselternabend</a:t>
            </a:r>
          </a:p>
          <a:p>
            <a:pPr defTabSz="914400" eaLnBrk="1" hangingPunct="1">
              <a:lnSpc>
                <a:spcPct val="90000"/>
              </a:lnSpc>
              <a:spcBef>
                <a:spcPct val="20000"/>
              </a:spcBef>
              <a:buClr>
                <a:schemeClr val="bg2"/>
              </a:buClr>
              <a:buSzPct val="75000"/>
            </a:pPr>
            <a:r>
              <a:rPr lang="de-DE" altLang="de-DE" sz="2400" dirty="0">
                <a:latin typeface="+mn-lt"/>
                <a:cs typeface="Arial" panose="020B0604020202020204" pitchFamily="34" charset="0"/>
              </a:rPr>
              <a:t>z.B. Wechsel an M-Zug, Wirtschaftsschule, …</a:t>
            </a:r>
          </a:p>
          <a:p>
            <a:pPr defTabSz="914400" eaLnBrk="1" hangingPunct="1">
              <a:lnSpc>
                <a:spcPct val="90000"/>
              </a:lnSpc>
              <a:spcBef>
                <a:spcPct val="20000"/>
              </a:spcBef>
              <a:buClr>
                <a:schemeClr val="bg2"/>
              </a:buClr>
              <a:buSzPct val="75000"/>
            </a:pPr>
            <a:endParaRPr lang="de-DE" altLang="de-DE" sz="2400" b="1" dirty="0">
              <a:latin typeface="+mn-lt"/>
              <a:cs typeface="Arial" panose="020B0604020202020204" pitchFamily="34" charset="0"/>
            </a:endParaRPr>
          </a:p>
          <a:p>
            <a:pPr defTabSz="914400" eaLnBrk="1" hangingPunct="1">
              <a:lnSpc>
                <a:spcPct val="90000"/>
              </a:lnSpc>
              <a:spcBef>
                <a:spcPct val="20000"/>
              </a:spcBef>
              <a:buClr>
                <a:schemeClr val="bg2"/>
              </a:buClr>
              <a:buSzPct val="75000"/>
            </a:pPr>
            <a:r>
              <a:rPr lang="de-DE" altLang="de-DE" sz="2400" b="1" dirty="0">
                <a:latin typeface="+mn-lt"/>
                <a:cs typeface="Arial" panose="020B0604020202020204" pitchFamily="34" charset="0"/>
              </a:rPr>
              <a:t>7. - 9. Klasse</a:t>
            </a:r>
            <a:r>
              <a:rPr lang="de-DE" altLang="de-DE" sz="2400" dirty="0">
                <a:latin typeface="+mn-lt"/>
                <a:cs typeface="Arial" panose="020B0604020202020204" pitchFamily="34" charset="0"/>
              </a:rPr>
              <a:t>:</a:t>
            </a:r>
            <a:endParaRPr lang="de-DE" altLang="de-DE" sz="2400" u="sng" dirty="0">
              <a:latin typeface="+mn-lt"/>
              <a:cs typeface="Arial" panose="020B0604020202020204" pitchFamily="34" charset="0"/>
            </a:endParaRPr>
          </a:p>
          <a:p>
            <a:pPr defTabSz="914400" eaLnBrk="1" hangingPunct="1">
              <a:lnSpc>
                <a:spcPct val="90000"/>
              </a:lnSpc>
              <a:spcBef>
                <a:spcPct val="20000"/>
              </a:spcBef>
              <a:buClr>
                <a:schemeClr val="bg2"/>
              </a:buClr>
              <a:buSzPct val="75000"/>
            </a:pPr>
            <a:r>
              <a:rPr lang="de-DE" altLang="de-DE" sz="2400" dirty="0">
                <a:latin typeface="+mn-lt"/>
                <a:cs typeface="Arial" panose="020B0604020202020204" pitchFamily="34" charset="0"/>
              </a:rPr>
              <a:t>z.B. Wechsel an M-Zug, Wirtschaftsschule, 9+2-Klasse…</a:t>
            </a:r>
          </a:p>
          <a:p>
            <a:pPr defTabSz="914400" eaLnBrk="1" hangingPunct="1">
              <a:lnSpc>
                <a:spcPct val="90000"/>
              </a:lnSpc>
              <a:spcBef>
                <a:spcPct val="20000"/>
              </a:spcBef>
              <a:buClr>
                <a:schemeClr val="bg2"/>
              </a:buClr>
              <a:buSzPct val="75000"/>
            </a:pPr>
            <a:endParaRPr lang="de-DE" altLang="de-DE" sz="2400" b="1" dirty="0">
              <a:latin typeface="+mn-lt"/>
              <a:cs typeface="Arial" panose="020B0604020202020204" pitchFamily="34" charset="0"/>
            </a:endParaRPr>
          </a:p>
          <a:p>
            <a:pPr defTabSz="914400" eaLnBrk="1" hangingPunct="1">
              <a:lnSpc>
                <a:spcPct val="90000"/>
              </a:lnSpc>
              <a:spcBef>
                <a:spcPct val="20000"/>
              </a:spcBef>
              <a:buClr>
                <a:schemeClr val="bg2"/>
              </a:buClr>
              <a:buSzPct val="75000"/>
            </a:pPr>
            <a:r>
              <a:rPr lang="de-DE" altLang="de-DE" sz="2400" b="1" dirty="0">
                <a:latin typeface="+mn-lt"/>
                <a:cs typeface="Arial" panose="020B0604020202020204" pitchFamily="34" charset="0"/>
              </a:rPr>
              <a:t>9. – 10. Klasse</a:t>
            </a:r>
            <a:r>
              <a:rPr lang="de-DE" altLang="de-DE" sz="2400" dirty="0">
                <a:latin typeface="+mn-lt"/>
                <a:cs typeface="Arial" panose="020B0604020202020204" pitchFamily="34" charset="0"/>
              </a:rPr>
              <a:t>: </a:t>
            </a:r>
          </a:p>
          <a:p>
            <a:pPr defTabSz="914400" eaLnBrk="1" hangingPunct="1">
              <a:lnSpc>
                <a:spcPct val="90000"/>
              </a:lnSpc>
              <a:spcBef>
                <a:spcPct val="20000"/>
              </a:spcBef>
              <a:buClr>
                <a:schemeClr val="bg2"/>
              </a:buClr>
              <a:buSzPct val="75000"/>
            </a:pPr>
            <a:r>
              <a:rPr lang="de-DE" altLang="de-DE" sz="2400" dirty="0">
                <a:latin typeface="+mn-lt"/>
                <a:cs typeface="Arial" panose="020B0604020202020204" pitchFamily="34" charset="0"/>
              </a:rPr>
              <a:t>Berufsausbildung, anschließend BOS möglich... </a:t>
            </a:r>
            <a:br>
              <a:rPr lang="de-DE" altLang="de-DE" sz="2400" dirty="0">
                <a:latin typeface="+mn-lt"/>
                <a:cs typeface="Arial" panose="020B0604020202020204" pitchFamily="34" charset="0"/>
              </a:rPr>
            </a:br>
            <a:endParaRPr lang="de-DE" altLang="de-DE" sz="2400" dirty="0">
              <a:latin typeface="+mn-lt"/>
              <a:cs typeface="Arial" panose="020B0604020202020204" pitchFamily="34" charset="0"/>
            </a:endParaRPr>
          </a:p>
          <a:p>
            <a:pPr defTabSz="914400" eaLnBrk="1" hangingPunct="1">
              <a:lnSpc>
                <a:spcPct val="90000"/>
              </a:lnSpc>
              <a:spcBef>
                <a:spcPct val="20000"/>
              </a:spcBef>
              <a:buClr>
                <a:schemeClr val="bg2"/>
              </a:buClr>
              <a:buSzPct val="75000"/>
            </a:pPr>
            <a:r>
              <a:rPr lang="de-DE" altLang="de-DE" sz="2400" b="1" dirty="0">
                <a:latin typeface="+mn-lt"/>
                <a:cs typeface="Arial" panose="020B0604020202020204" pitchFamily="34" charset="0"/>
              </a:rPr>
              <a:t>10. Klasse</a:t>
            </a:r>
            <a:r>
              <a:rPr lang="de-DE" altLang="de-DE" sz="2400" dirty="0">
                <a:latin typeface="+mn-lt"/>
                <a:cs typeface="Arial" panose="020B0604020202020204" pitchFamily="34" charset="0"/>
              </a:rPr>
              <a:t>:</a:t>
            </a:r>
          </a:p>
          <a:p>
            <a:pPr defTabSz="914400" eaLnBrk="1" hangingPunct="1">
              <a:lnSpc>
                <a:spcPct val="90000"/>
              </a:lnSpc>
              <a:spcBef>
                <a:spcPct val="20000"/>
              </a:spcBef>
              <a:buClr>
                <a:schemeClr val="bg2"/>
              </a:buClr>
              <a:buSzPct val="75000"/>
            </a:pPr>
            <a:r>
              <a:rPr lang="de-DE" altLang="de-DE" sz="2400" dirty="0">
                <a:latin typeface="+mn-lt"/>
                <a:cs typeface="Arial" panose="020B0604020202020204" pitchFamily="34" charset="0"/>
              </a:rPr>
              <a:t>Wechsel an FOS und Gymnasium möglich</a:t>
            </a:r>
            <a:endParaRPr lang="de-DE" altLang="de-DE" sz="2000" dirty="0">
              <a:cs typeface="Arial" panose="020B0604020202020204" pitchFamily="34" charset="0"/>
            </a:endParaRPr>
          </a:p>
        </p:txBody>
      </p:sp>
      <p:pic>
        <p:nvPicPr>
          <p:cNvPr id="5" name="Grafik 4">
            <a:extLst>
              <a:ext uri="{FF2B5EF4-FFF2-40B4-BE49-F238E27FC236}">
                <a16:creationId xmlns:a16="http://schemas.microsoft.com/office/drawing/2014/main" xmlns="" id="{0FE86D3D-7846-D342-BE8C-B8B889ECC7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8508" y="1936226"/>
            <a:ext cx="4225612" cy="4225612"/>
          </a:xfrm>
          <a:prstGeom prst="rect">
            <a:avLst/>
          </a:prstGeom>
        </p:spPr>
      </p:pic>
      <p:sp>
        <p:nvSpPr>
          <p:cNvPr id="6" name="Textfeld 5"/>
          <p:cNvSpPr txBox="1"/>
          <p:nvPr/>
        </p:nvSpPr>
        <p:spPr>
          <a:xfrm>
            <a:off x="4023209" y="403153"/>
            <a:ext cx="5001049" cy="523220"/>
          </a:xfrm>
          <a:prstGeom prst="rect">
            <a:avLst/>
          </a:prstGeom>
          <a:noFill/>
        </p:spPr>
        <p:txBody>
          <a:bodyPr wrap="none" rtlCol="0">
            <a:spAutoFit/>
          </a:bodyPr>
          <a:lstStyle/>
          <a:p>
            <a:r>
              <a:rPr lang="de-DE" sz="2800" dirty="0"/>
              <a:t>Entdecken Sie die Möglichkeiten</a:t>
            </a:r>
          </a:p>
        </p:txBody>
      </p:sp>
      <p:pic>
        <p:nvPicPr>
          <p:cNvPr id="7" name="Aufgezeichneter Sound">
            <a:hlinkClick r:id="" action="ppaction://media"/>
            <a:extLst>
              <a:ext uri="{FF2B5EF4-FFF2-40B4-BE49-F238E27FC236}">
                <a16:creationId xmlns:a16="http://schemas.microsoft.com/office/drawing/2014/main" xmlns="" id="{2A4996AF-B527-49F9-BF7B-5B7DD730BA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8135" y="210369"/>
            <a:ext cx="410725" cy="385568"/>
          </a:xfrm>
          <a:prstGeom prst="rect">
            <a:avLst/>
          </a:prstGeom>
        </p:spPr>
      </p:pic>
    </p:spTree>
    <p:extLst>
      <p:ext uri="{BB962C8B-B14F-4D97-AF65-F5344CB8AC3E}">
        <p14:creationId xmlns:p14="http://schemas.microsoft.com/office/powerpoint/2010/main" val="718247963"/>
      </p:ext>
    </p:extLst>
  </p:cSld>
  <p:clrMapOvr>
    <a:masterClrMapping/>
  </p:clrMapOvr>
  <mc:AlternateContent xmlns:mc="http://schemas.openxmlformats.org/markup-compatibility/2006" xmlns:p14="http://schemas.microsoft.com/office/powerpoint/2010/main">
    <mc:Choice Requires="p14">
      <p:transition spd="slow" p14:dur="2000" advClick="0" advTm="280"/>
    </mc:Choice>
    <mc:Fallback xmlns="">
      <p:transition spd="slow" advClick="0" advTm="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9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962925" y="101600"/>
            <a:ext cx="750658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Calibri"/>
                <a:ea typeface="+mn-ea"/>
                <a:cs typeface="+mn-cs"/>
              </a:rPr>
              <a:t>Die Möglichkeiten des bayerischen Schulsystems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Calibri"/>
                <a:ea typeface="+mn-ea"/>
                <a:cs typeface="+mn-cs"/>
              </a:rPr>
              <a:t>Vielfältig und durchlässig</a:t>
            </a:r>
          </a:p>
        </p:txBody>
      </p:sp>
      <p:sp>
        <p:nvSpPr>
          <p:cNvPr id="4" name="Inhaltsplatzhalter 2">
            <a:extLst>
              <a:ext uri="{FF2B5EF4-FFF2-40B4-BE49-F238E27FC236}">
                <a16:creationId xmlns:a16="http://schemas.microsoft.com/office/drawing/2014/main" xmlns="" id="{BF0E66F9-1643-2D48-BCA6-A0B5A29DD6AE}"/>
              </a:ext>
            </a:extLst>
          </p:cNvPr>
          <p:cNvSpPr txBox="1">
            <a:spLocks/>
          </p:cNvSpPr>
          <p:nvPr/>
        </p:nvSpPr>
        <p:spPr>
          <a:xfrm>
            <a:off x="838200" y="1825625"/>
            <a:ext cx="5181600" cy="4351338"/>
          </a:xfrm>
          <a:prstGeom prst="rect">
            <a:avLst/>
          </a:prstGeom>
        </p:spPr>
        <p:txBody>
          <a:bodyPr>
            <a:normAutofit fontScale="92500" lnSpcReduction="2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de-DE" sz="3200" b="0" i="0" u="none" strike="noStrike" kern="1200" cap="none" spc="0" normalizeH="0" baseline="0" noProof="0" dirty="0">
                <a:ln>
                  <a:noFill/>
                </a:ln>
                <a:solidFill>
                  <a:prstClr val="black"/>
                </a:solidFill>
                <a:effectLst/>
                <a:uLnTx/>
                <a:uFillTx/>
                <a:latin typeface="Calibri"/>
                <a:ea typeface="+mn-ea"/>
                <a:cs typeface="+mn-cs"/>
              </a:rPr>
              <a:t>Das bayerische Schulsystem ermöglicht Ihrem Kind einen individuellen Weg.</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de-DE"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de-DE" sz="3200" b="0" i="0" u="none" strike="noStrike" kern="1200" cap="none" spc="0" normalizeH="0" baseline="0" noProof="0" dirty="0">
                <a:ln>
                  <a:noFill/>
                </a:ln>
                <a:solidFill>
                  <a:prstClr val="black"/>
                </a:solidFill>
                <a:effectLst/>
                <a:uLnTx/>
                <a:uFillTx/>
                <a:latin typeface="Calibri"/>
                <a:ea typeface="+mn-ea"/>
                <a:cs typeface="+mn-cs"/>
              </a:rPr>
              <a:t>13 Schularten bieten unterschiedliche</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de-DE" sz="3200" b="0" i="0" u="none" strike="noStrike" kern="1200" cap="none" spc="0" normalizeH="0" baseline="0" noProof="0" dirty="0">
                <a:ln>
                  <a:noFill/>
                </a:ln>
                <a:solidFill>
                  <a:prstClr val="black"/>
                </a:solidFill>
                <a:effectLst/>
                <a:uLnTx/>
                <a:uFillTx/>
                <a:latin typeface="Calibri"/>
                <a:ea typeface="+mn-ea"/>
                <a:cs typeface="+mn-cs"/>
              </a:rPr>
              <a:t>Schwerpunkte</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de-DE" sz="3200" b="0" i="0" u="none" strike="noStrike" kern="1200" cap="none" spc="0" normalizeH="0" baseline="0" noProof="0" dirty="0">
                <a:ln>
                  <a:noFill/>
                </a:ln>
                <a:solidFill>
                  <a:prstClr val="black"/>
                </a:solidFill>
                <a:effectLst/>
                <a:uLnTx/>
                <a:uFillTx/>
                <a:latin typeface="Calibri"/>
                <a:ea typeface="+mn-ea"/>
                <a:cs typeface="+mn-cs"/>
              </a:rPr>
              <a:t>Anforderungen</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de-DE" sz="3200" b="0" i="0" u="none" strike="noStrike" kern="1200" cap="none" spc="0" normalizeH="0" baseline="0" noProof="0" dirty="0">
                <a:ln>
                  <a:noFill/>
                </a:ln>
                <a:solidFill>
                  <a:prstClr val="black"/>
                </a:solidFill>
                <a:effectLst/>
                <a:uLnTx/>
                <a:uFillTx/>
                <a:latin typeface="Calibri"/>
                <a:ea typeface="+mn-ea"/>
                <a:cs typeface="+mn-cs"/>
              </a:rPr>
              <a:t>Ziele</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de-DE" sz="3200" b="0" i="0" u="none" strike="noStrike" kern="1200" cap="none" spc="0" normalizeH="0" baseline="0" noProof="0" dirty="0">
                <a:ln>
                  <a:noFill/>
                </a:ln>
                <a:solidFill>
                  <a:prstClr val="black"/>
                </a:solidFill>
                <a:effectLst/>
                <a:uLnTx/>
                <a:uFillTx/>
                <a:latin typeface="Calibri"/>
                <a:ea typeface="+mn-ea"/>
                <a:cs typeface="+mn-cs"/>
              </a:rPr>
              <a:t>Geschwindigkeiten</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de-DE" sz="3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de-DE"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921065" y="1428175"/>
            <a:ext cx="4462920" cy="48215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 name="Aufgezeichneter Sound">
            <a:hlinkClick r:id="" action="ppaction://media"/>
            <a:extLst>
              <a:ext uri="{FF2B5EF4-FFF2-40B4-BE49-F238E27FC236}">
                <a16:creationId xmlns:a16="http://schemas.microsoft.com/office/drawing/2014/main" xmlns="" id="{A5470F10-F780-457E-9509-CF00DA7F8A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4753" y="206018"/>
            <a:ext cx="239460" cy="239460"/>
          </a:xfrm>
          <a:prstGeom prst="rect">
            <a:avLst/>
          </a:prstGeom>
        </p:spPr>
      </p:pic>
    </p:spTree>
    <p:extLst>
      <p:ext uri="{BB962C8B-B14F-4D97-AF65-F5344CB8AC3E}">
        <p14:creationId xmlns:p14="http://schemas.microsoft.com/office/powerpoint/2010/main" val="3334354261"/>
      </p:ext>
    </p:extLst>
  </p:cSld>
  <p:clrMapOvr>
    <a:masterClrMapping/>
  </p:clrMapOvr>
  <mc:AlternateContent xmlns:mc="http://schemas.openxmlformats.org/markup-compatibility/2006" xmlns:p14="http://schemas.microsoft.com/office/powerpoint/2010/main">
    <mc:Choice Requires="p14">
      <p:transition spd="slow" p14:dur="2000" advClick="0" advTm="2100"/>
    </mc:Choice>
    <mc:Fallback xmlns="">
      <p:transition spd="slow" advClick="0" advTm="2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AC3D05B8-1825-514A-B5A7-1BD2E531C086}"/>
              </a:ext>
            </a:extLst>
          </p:cNvPr>
          <p:cNvSpPr txBox="1">
            <a:spLocks/>
          </p:cNvSpPr>
          <p:nvPr/>
        </p:nvSpPr>
        <p:spPr>
          <a:xfrm>
            <a:off x="3636335" y="197708"/>
            <a:ext cx="7612912" cy="830369"/>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e-DE" sz="2800" dirty="0"/>
              <a:t>Auf verschiedenen Wegen - </a:t>
            </a:r>
            <a:br>
              <a:rPr lang="de-DE" sz="2800" dirty="0"/>
            </a:br>
            <a:r>
              <a:rPr lang="de-DE" sz="2800" dirty="0"/>
              <a:t>Schritt für Schritt zum persönlichen Ziel</a:t>
            </a:r>
          </a:p>
        </p:txBody>
      </p:sp>
      <p:pic>
        <p:nvPicPr>
          <p:cNvPr id="4" name="Inhaltsplatzhalter 4">
            <a:extLst>
              <a:ext uri="{FF2B5EF4-FFF2-40B4-BE49-F238E27FC236}">
                <a16:creationId xmlns:a16="http://schemas.microsoft.com/office/drawing/2014/main" xmlns="" id="{726D59E9-8E83-FB4C-80D2-0FDC4E51D0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5805" y="1289147"/>
            <a:ext cx="8322856" cy="5201785"/>
          </a:xfrm>
          <a:prstGeom prst="rect">
            <a:avLst/>
          </a:prstGeom>
        </p:spPr>
      </p:pic>
      <p:pic>
        <p:nvPicPr>
          <p:cNvPr id="5" name="Aufgezeichneter Sound">
            <a:hlinkClick r:id="" action="ppaction://media"/>
            <a:extLst>
              <a:ext uri="{FF2B5EF4-FFF2-40B4-BE49-F238E27FC236}">
                <a16:creationId xmlns:a16="http://schemas.microsoft.com/office/drawing/2014/main" xmlns="" id="{A9C14AFF-231F-4DB0-B32B-91F1005101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7896" y="266994"/>
            <a:ext cx="345898" cy="345898"/>
          </a:xfrm>
          <a:prstGeom prst="rect">
            <a:avLst/>
          </a:prstGeom>
        </p:spPr>
      </p:pic>
    </p:spTree>
    <p:extLst>
      <p:ext uri="{BB962C8B-B14F-4D97-AF65-F5344CB8AC3E}">
        <p14:creationId xmlns:p14="http://schemas.microsoft.com/office/powerpoint/2010/main" val="3040203980"/>
      </p:ext>
    </p:extLst>
  </p:cSld>
  <p:clrMapOvr>
    <a:masterClrMapping/>
  </p:clrMapOvr>
  <mc:AlternateContent xmlns:mc="http://schemas.openxmlformats.org/markup-compatibility/2006" xmlns:p14="http://schemas.microsoft.com/office/powerpoint/2010/main">
    <mc:Choice Requires="p14">
      <p:transition spd="slow" p14:dur="2000" advClick="0" advTm="1300"/>
    </mc:Choice>
    <mc:Fallback xmlns="">
      <p:transition spd="slow" advClick="0" advTm="1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5">
            <a:extLst>
              <a:ext uri="{FF2B5EF4-FFF2-40B4-BE49-F238E27FC236}">
                <a16:creationId xmlns:a16="http://schemas.microsoft.com/office/drawing/2014/main" xmlns="" id="{81263DA3-0B47-D143-B7D7-CA3500A861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6185" y="1111841"/>
            <a:ext cx="4325815" cy="5065122"/>
          </a:xfrm>
          <a:prstGeom prst="rect">
            <a:avLst/>
          </a:prstGeom>
        </p:spPr>
      </p:pic>
      <p:sp>
        <p:nvSpPr>
          <p:cNvPr id="2" name="Textfeld 1"/>
          <p:cNvSpPr txBox="1"/>
          <p:nvPr/>
        </p:nvSpPr>
        <p:spPr>
          <a:xfrm>
            <a:off x="3827721" y="340242"/>
            <a:ext cx="6953693" cy="523220"/>
          </a:xfrm>
          <a:prstGeom prst="rect">
            <a:avLst/>
          </a:prstGeom>
          <a:noFill/>
        </p:spPr>
        <p:txBody>
          <a:bodyPr wrap="square" rtlCol="0">
            <a:spAutoFit/>
          </a:bodyPr>
          <a:lstStyle/>
          <a:p>
            <a:r>
              <a:rPr lang="de-DE" sz="2800" dirty="0"/>
              <a:t>Mögliche Schulabschlüsse</a:t>
            </a:r>
          </a:p>
        </p:txBody>
      </p:sp>
      <p:sp>
        <p:nvSpPr>
          <p:cNvPr id="3" name="Inhaltsplatzhalter 2">
            <a:extLst>
              <a:ext uri="{FF2B5EF4-FFF2-40B4-BE49-F238E27FC236}">
                <a16:creationId xmlns:a16="http://schemas.microsoft.com/office/drawing/2014/main" xmlns="" id="{99DD1D65-7660-F84C-8436-0D2B3FD1FC93}"/>
              </a:ext>
            </a:extLst>
          </p:cNvPr>
          <p:cNvSpPr txBox="1">
            <a:spLocks/>
          </p:cNvSpPr>
          <p:nvPr/>
        </p:nvSpPr>
        <p:spPr>
          <a:xfrm>
            <a:off x="738553" y="1664677"/>
            <a:ext cx="8288216" cy="4512286"/>
          </a:xfrm>
          <a:prstGeom prst="rect">
            <a:avLst/>
          </a:prstGeom>
        </p:spPr>
        <p:txBody>
          <a:bodyPr>
            <a:normAutofit fontScale="85000" lnSpcReduction="1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51"/>
              </a:spcBef>
              <a:buFont typeface="Arial" panose="020B0604020202020204" pitchFamily="34" charset="0"/>
              <a:buNone/>
              <a:tabLst>
                <a:tab pos="599002" algn="l"/>
                <a:tab pos="1198003" algn="l"/>
                <a:tab pos="1797006" algn="l"/>
                <a:tab pos="2396007" algn="l"/>
                <a:tab pos="2995009" algn="l"/>
                <a:tab pos="3594010" algn="l"/>
                <a:tab pos="4193013" algn="l"/>
                <a:tab pos="4792014" algn="l"/>
                <a:tab pos="5391016" algn="l"/>
                <a:tab pos="5990017" algn="l"/>
                <a:tab pos="6589019" algn="l"/>
                <a:tab pos="7188020" algn="l"/>
                <a:tab pos="7787023" algn="l"/>
                <a:tab pos="8386024" algn="l"/>
                <a:tab pos="8985026" algn="l"/>
                <a:tab pos="9584027" algn="l"/>
                <a:tab pos="10183029" algn="l"/>
                <a:tab pos="10782030" algn="l"/>
              </a:tabLst>
            </a:pPr>
            <a:r>
              <a:rPr lang="de-DE" dirty="0">
                <a:solidFill>
                  <a:srgbClr val="002060"/>
                </a:solidFill>
              </a:rPr>
              <a:t>Schulische Abschlüsse sind über viele Schularten möglich:</a:t>
            </a:r>
            <a:br>
              <a:rPr lang="de-DE" dirty="0">
                <a:solidFill>
                  <a:srgbClr val="002060"/>
                </a:solidFill>
              </a:rPr>
            </a:br>
            <a:endParaRPr lang="de-DE" dirty="0">
              <a:solidFill>
                <a:srgbClr val="002060"/>
              </a:solidFill>
            </a:endParaRPr>
          </a:p>
          <a:p>
            <a:pPr>
              <a:spcBef>
                <a:spcPts val="651"/>
              </a:spcBef>
              <a:tabLst>
                <a:tab pos="599002" algn="l"/>
                <a:tab pos="1198003" algn="l"/>
                <a:tab pos="1797006" algn="l"/>
                <a:tab pos="2396007" algn="l"/>
                <a:tab pos="2995009" algn="l"/>
                <a:tab pos="3594010" algn="l"/>
                <a:tab pos="4193013" algn="l"/>
                <a:tab pos="4792014" algn="l"/>
                <a:tab pos="5391016" algn="l"/>
                <a:tab pos="5990017" algn="l"/>
                <a:tab pos="6589019" algn="l"/>
                <a:tab pos="7188020" algn="l"/>
                <a:tab pos="7787023" algn="l"/>
                <a:tab pos="8386024" algn="l"/>
                <a:tab pos="8985026" algn="l"/>
                <a:tab pos="9584027" algn="l"/>
                <a:tab pos="10183029" algn="l"/>
                <a:tab pos="10782030" algn="l"/>
              </a:tabLst>
            </a:pPr>
            <a:r>
              <a:rPr lang="de-DE" dirty="0">
                <a:solidFill>
                  <a:srgbClr val="AF1F59"/>
                </a:solidFill>
              </a:rPr>
              <a:t>Erfolgreicher Abschluss der MS</a:t>
            </a:r>
          </a:p>
          <a:p>
            <a:pPr>
              <a:spcBef>
                <a:spcPts val="651"/>
              </a:spcBef>
              <a:tabLst>
                <a:tab pos="599002" algn="l"/>
                <a:tab pos="1198003" algn="l"/>
                <a:tab pos="1797006" algn="l"/>
                <a:tab pos="2396007" algn="l"/>
                <a:tab pos="2995009" algn="l"/>
                <a:tab pos="3594010" algn="l"/>
                <a:tab pos="4193013" algn="l"/>
                <a:tab pos="4792014" algn="l"/>
                <a:tab pos="5391016" algn="l"/>
                <a:tab pos="5990017" algn="l"/>
                <a:tab pos="6589019" algn="l"/>
                <a:tab pos="7188020" algn="l"/>
                <a:tab pos="7787023" algn="l"/>
                <a:tab pos="8386024" algn="l"/>
                <a:tab pos="8985026" algn="l"/>
                <a:tab pos="9584027" algn="l"/>
                <a:tab pos="10183029" algn="l"/>
                <a:tab pos="10782030" algn="l"/>
              </a:tabLst>
            </a:pPr>
            <a:r>
              <a:rPr lang="de-DE" dirty="0">
                <a:solidFill>
                  <a:srgbClr val="AF1F59"/>
                </a:solidFill>
              </a:rPr>
              <a:t>Qualifizierender Abschluss der  MS (</a:t>
            </a:r>
            <a:r>
              <a:rPr lang="de-DE" dirty="0" err="1">
                <a:solidFill>
                  <a:srgbClr val="AF1F59"/>
                </a:solidFill>
              </a:rPr>
              <a:t>Quali</a:t>
            </a:r>
            <a:r>
              <a:rPr lang="de-DE" dirty="0">
                <a:solidFill>
                  <a:srgbClr val="AF1F59"/>
                </a:solidFill>
              </a:rPr>
              <a:t>)</a:t>
            </a:r>
          </a:p>
          <a:p>
            <a:pPr>
              <a:spcBef>
                <a:spcPts val="651"/>
              </a:spcBef>
              <a:tabLst>
                <a:tab pos="599002" algn="l"/>
                <a:tab pos="1198003" algn="l"/>
                <a:tab pos="1797006" algn="l"/>
                <a:tab pos="2396007" algn="l"/>
                <a:tab pos="2995009" algn="l"/>
                <a:tab pos="3594010" algn="l"/>
                <a:tab pos="4193013" algn="l"/>
                <a:tab pos="4792014" algn="l"/>
                <a:tab pos="5391016" algn="l"/>
                <a:tab pos="5990017" algn="l"/>
                <a:tab pos="6589019" algn="l"/>
                <a:tab pos="7188020" algn="l"/>
                <a:tab pos="7787023" algn="l"/>
                <a:tab pos="8386024" algn="l"/>
                <a:tab pos="8985026" algn="l"/>
                <a:tab pos="9584027" algn="l"/>
                <a:tab pos="10183029" algn="l"/>
                <a:tab pos="10782030" algn="l"/>
              </a:tabLst>
            </a:pPr>
            <a:r>
              <a:rPr lang="de-DE" dirty="0">
                <a:solidFill>
                  <a:srgbClr val="F0641A"/>
                </a:solidFill>
              </a:rPr>
              <a:t>Mittlerer Schulabschluss (über die MS: M – Zug, 9 + II)</a:t>
            </a:r>
          </a:p>
          <a:p>
            <a:pPr>
              <a:spcBef>
                <a:spcPts val="651"/>
              </a:spcBef>
              <a:tabLst>
                <a:tab pos="599002" algn="l"/>
                <a:tab pos="1198003" algn="l"/>
                <a:tab pos="1797006" algn="l"/>
                <a:tab pos="2396007" algn="l"/>
                <a:tab pos="2995009" algn="l"/>
                <a:tab pos="3594010" algn="l"/>
                <a:tab pos="4193013" algn="l"/>
                <a:tab pos="4792014" algn="l"/>
                <a:tab pos="5391016" algn="l"/>
                <a:tab pos="5990017" algn="l"/>
                <a:tab pos="6589019" algn="l"/>
                <a:tab pos="7188020" algn="l"/>
                <a:tab pos="7787023" algn="l"/>
                <a:tab pos="8386024" algn="l"/>
                <a:tab pos="8985026" algn="l"/>
                <a:tab pos="9584027" algn="l"/>
                <a:tab pos="10183029" algn="l"/>
                <a:tab pos="10782030" algn="l"/>
              </a:tabLst>
            </a:pPr>
            <a:r>
              <a:rPr lang="de-DE" dirty="0">
                <a:solidFill>
                  <a:srgbClr val="F0641A"/>
                </a:solidFill>
              </a:rPr>
              <a:t>Mittlerer Schulabschluss (über RS, WS, </a:t>
            </a:r>
            <a:r>
              <a:rPr lang="de-DE" dirty="0" err="1">
                <a:solidFill>
                  <a:srgbClr val="F0641A"/>
                </a:solidFill>
              </a:rPr>
              <a:t>Gym</a:t>
            </a:r>
            <a:r>
              <a:rPr lang="de-DE" dirty="0">
                <a:solidFill>
                  <a:srgbClr val="F0641A"/>
                </a:solidFill>
              </a:rPr>
              <a:t>) </a:t>
            </a:r>
          </a:p>
          <a:p>
            <a:pPr>
              <a:spcBef>
                <a:spcPts val="651"/>
              </a:spcBef>
              <a:tabLst>
                <a:tab pos="599002" algn="l"/>
                <a:tab pos="1198003" algn="l"/>
                <a:tab pos="1797006" algn="l"/>
                <a:tab pos="2396007" algn="l"/>
                <a:tab pos="2995009" algn="l"/>
                <a:tab pos="3594010" algn="l"/>
                <a:tab pos="4193013" algn="l"/>
                <a:tab pos="4792014" algn="l"/>
                <a:tab pos="5391016" algn="l"/>
                <a:tab pos="5990017" algn="l"/>
                <a:tab pos="6589019" algn="l"/>
                <a:tab pos="7188020" algn="l"/>
                <a:tab pos="7787023" algn="l"/>
                <a:tab pos="8386024" algn="l"/>
                <a:tab pos="8985026" algn="l"/>
                <a:tab pos="9584027" algn="l"/>
                <a:tab pos="10183029" algn="l"/>
                <a:tab pos="10782030" algn="l"/>
              </a:tabLst>
            </a:pPr>
            <a:r>
              <a:rPr lang="de-DE" dirty="0">
                <a:solidFill>
                  <a:srgbClr val="1C8CCC"/>
                </a:solidFill>
              </a:rPr>
              <a:t>Fachgebundene und allgemeine</a:t>
            </a:r>
            <a:br>
              <a:rPr lang="de-DE" dirty="0">
                <a:solidFill>
                  <a:srgbClr val="1C8CCC"/>
                </a:solidFill>
              </a:rPr>
            </a:br>
            <a:r>
              <a:rPr lang="de-DE" dirty="0">
                <a:solidFill>
                  <a:srgbClr val="1C8CCC"/>
                </a:solidFill>
              </a:rPr>
              <a:t>Fachhochschulreife</a:t>
            </a:r>
          </a:p>
          <a:p>
            <a:pPr>
              <a:spcBef>
                <a:spcPts val="651"/>
              </a:spcBef>
              <a:tabLst>
                <a:tab pos="599002" algn="l"/>
                <a:tab pos="1198003" algn="l"/>
                <a:tab pos="1797006" algn="l"/>
                <a:tab pos="2396007" algn="l"/>
                <a:tab pos="2995009" algn="l"/>
                <a:tab pos="3594010" algn="l"/>
                <a:tab pos="4193013" algn="l"/>
                <a:tab pos="4792014" algn="l"/>
                <a:tab pos="5391016" algn="l"/>
                <a:tab pos="5990017" algn="l"/>
                <a:tab pos="6589019" algn="l"/>
                <a:tab pos="7188020" algn="l"/>
                <a:tab pos="7787023" algn="l"/>
                <a:tab pos="8386024" algn="l"/>
                <a:tab pos="8985026" algn="l"/>
                <a:tab pos="9584027" algn="l"/>
                <a:tab pos="10183029" algn="l"/>
                <a:tab pos="10782030" algn="l"/>
              </a:tabLst>
            </a:pPr>
            <a:r>
              <a:rPr lang="de-DE" dirty="0">
                <a:solidFill>
                  <a:srgbClr val="1C8CCC"/>
                </a:solidFill>
              </a:rPr>
              <a:t>Fachgebundene und allgemeine</a:t>
            </a:r>
            <a:br>
              <a:rPr lang="de-DE" dirty="0">
                <a:solidFill>
                  <a:srgbClr val="1C8CCC"/>
                </a:solidFill>
              </a:rPr>
            </a:br>
            <a:r>
              <a:rPr lang="de-DE" dirty="0">
                <a:solidFill>
                  <a:srgbClr val="1C8CCC"/>
                </a:solidFill>
              </a:rPr>
              <a:t>Hochschulreife</a:t>
            </a:r>
          </a:p>
        </p:txBody>
      </p:sp>
      <p:pic>
        <p:nvPicPr>
          <p:cNvPr id="5" name="Aufgezeichneter Sound">
            <a:hlinkClick r:id="" action="ppaction://media"/>
            <a:extLst>
              <a:ext uri="{FF2B5EF4-FFF2-40B4-BE49-F238E27FC236}">
                <a16:creationId xmlns:a16="http://schemas.microsoft.com/office/drawing/2014/main" xmlns="" id="{61C2CEC6-CBC1-427F-9461-752257CC92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2395" y="181330"/>
            <a:ext cx="317824" cy="317824"/>
          </a:xfrm>
          <a:prstGeom prst="rect">
            <a:avLst/>
          </a:prstGeom>
        </p:spPr>
      </p:pic>
    </p:spTree>
    <p:extLst>
      <p:ext uri="{BB962C8B-B14F-4D97-AF65-F5344CB8AC3E}">
        <p14:creationId xmlns:p14="http://schemas.microsoft.com/office/powerpoint/2010/main" val="210168799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636334" y="170121"/>
            <a:ext cx="7761768" cy="954107"/>
          </a:xfrm>
          <a:prstGeom prst="rect">
            <a:avLst/>
          </a:prstGeom>
          <a:noFill/>
        </p:spPr>
        <p:txBody>
          <a:bodyPr wrap="square" rtlCol="0">
            <a:spAutoFit/>
          </a:bodyPr>
          <a:lstStyle/>
          <a:p>
            <a:r>
              <a:rPr lang="de-DE" sz="2800" dirty="0"/>
              <a:t>Die erste Sprosse der Erfolgsleiter</a:t>
            </a:r>
            <a:br>
              <a:rPr lang="de-DE" sz="2800" dirty="0"/>
            </a:br>
            <a:r>
              <a:rPr lang="de-DE" sz="2800" b="1" dirty="0"/>
              <a:t>Der</a:t>
            </a:r>
            <a:r>
              <a:rPr lang="de-DE" sz="2800" dirty="0"/>
              <a:t> </a:t>
            </a:r>
            <a:r>
              <a:rPr lang="de-DE" sz="2800" b="1" dirty="0"/>
              <a:t>erfolgreiche</a:t>
            </a:r>
            <a:r>
              <a:rPr lang="de-DE" sz="2800" dirty="0"/>
              <a:t> </a:t>
            </a:r>
            <a:r>
              <a:rPr lang="de-DE" sz="2800" b="1" dirty="0"/>
              <a:t>Mittelschulabschluss</a:t>
            </a:r>
          </a:p>
        </p:txBody>
      </p:sp>
      <p:pic>
        <p:nvPicPr>
          <p:cNvPr id="3" name="Inhaltsplatzhalter 4">
            <a:extLst>
              <a:ext uri="{FF2B5EF4-FFF2-40B4-BE49-F238E27FC236}">
                <a16:creationId xmlns:a16="http://schemas.microsoft.com/office/drawing/2014/main" xmlns="" id="{792FB7A1-318E-7B47-B363-446661FC25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058" y="1591714"/>
            <a:ext cx="5712941" cy="4191248"/>
          </a:xfrm>
          <a:prstGeom prst="rect">
            <a:avLst/>
          </a:prstGeom>
        </p:spPr>
      </p:pic>
      <p:pic>
        <p:nvPicPr>
          <p:cNvPr id="4" name="Grafik 3">
            <a:extLst>
              <a:ext uri="{FF2B5EF4-FFF2-40B4-BE49-F238E27FC236}">
                <a16:creationId xmlns:a16="http://schemas.microsoft.com/office/drawing/2014/main" xmlns="" id="{14958471-E8DE-401B-B9A1-140D18CF4E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8273" y="1124228"/>
            <a:ext cx="3741748" cy="3741748"/>
          </a:xfrm>
          <a:prstGeom prst="rect">
            <a:avLst/>
          </a:prstGeom>
        </p:spPr>
      </p:pic>
      <p:sp>
        <p:nvSpPr>
          <p:cNvPr id="5" name="Textfeld 4">
            <a:extLst>
              <a:ext uri="{FF2B5EF4-FFF2-40B4-BE49-F238E27FC236}">
                <a16:creationId xmlns:a16="http://schemas.microsoft.com/office/drawing/2014/main" xmlns="" id="{27323494-E701-4ABC-89C4-7CC352DB786A}"/>
              </a:ext>
            </a:extLst>
          </p:cNvPr>
          <p:cNvSpPr txBox="1"/>
          <p:nvPr/>
        </p:nvSpPr>
        <p:spPr>
          <a:xfrm>
            <a:off x="6984692" y="4865976"/>
            <a:ext cx="4824248" cy="1508105"/>
          </a:xfrm>
          <a:prstGeom prst="rect">
            <a:avLst/>
          </a:prstGeom>
          <a:noFill/>
        </p:spPr>
        <p:txBody>
          <a:bodyPr wrap="square" rtlCol="0">
            <a:spAutoFit/>
          </a:bodyPr>
          <a:lstStyle/>
          <a:p>
            <a:pPr algn="ctr"/>
            <a:r>
              <a:rPr lang="de-DE" sz="2800" b="1" dirty="0"/>
              <a:t>Ausbildung zum Wunschberuf </a:t>
            </a:r>
            <a:r>
              <a:rPr lang="de-DE" sz="3600" dirty="0">
                <a:solidFill>
                  <a:srgbClr val="FF0000"/>
                </a:solidFill>
              </a:rPr>
              <a:t>Ziel erreicht!</a:t>
            </a:r>
          </a:p>
          <a:p>
            <a:pPr algn="ctr"/>
            <a:r>
              <a:rPr lang="de-DE" sz="2800" i="1" dirty="0"/>
              <a:t>Vorerst ... </a:t>
            </a:r>
          </a:p>
        </p:txBody>
      </p:sp>
      <p:sp>
        <p:nvSpPr>
          <p:cNvPr id="6" name="Pfeil: nach rechts 5">
            <a:extLst>
              <a:ext uri="{FF2B5EF4-FFF2-40B4-BE49-F238E27FC236}">
                <a16:creationId xmlns:a16="http://schemas.microsoft.com/office/drawing/2014/main" xmlns="" id="{168AECB2-2F8B-4545-8F93-9A28D776336C}"/>
              </a:ext>
            </a:extLst>
          </p:cNvPr>
          <p:cNvSpPr/>
          <p:nvPr/>
        </p:nvSpPr>
        <p:spPr>
          <a:xfrm>
            <a:off x="6096000" y="3027405"/>
            <a:ext cx="1935892" cy="9541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Zwinkerndes Gesicht ohne Füllung">
            <a:extLst>
              <a:ext uri="{FF2B5EF4-FFF2-40B4-BE49-F238E27FC236}">
                <a16:creationId xmlns:a16="http://schemas.microsoft.com/office/drawing/2014/main" xmlns="" id="{8B91B5F6-8CA4-4272-910A-E091DC53AE4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093452" y="5620028"/>
            <a:ext cx="715488" cy="715488"/>
          </a:xfrm>
          <a:prstGeom prst="rect">
            <a:avLst/>
          </a:prstGeom>
        </p:spPr>
      </p:pic>
      <p:pic>
        <p:nvPicPr>
          <p:cNvPr id="8" name="Aufgezeichneter Sound">
            <a:hlinkClick r:id="" action="ppaction://media"/>
            <a:extLst>
              <a:ext uri="{FF2B5EF4-FFF2-40B4-BE49-F238E27FC236}">
                <a16:creationId xmlns:a16="http://schemas.microsoft.com/office/drawing/2014/main" xmlns="" id="{6084AC04-5D5A-4726-8F69-6C2D04C4FDC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5464" y="170121"/>
            <a:ext cx="378434" cy="378434"/>
          </a:xfrm>
          <a:prstGeom prst="rect">
            <a:avLst/>
          </a:prstGeom>
        </p:spPr>
      </p:pic>
    </p:spTree>
    <p:extLst>
      <p:ext uri="{BB962C8B-B14F-4D97-AF65-F5344CB8AC3E}">
        <p14:creationId xmlns:p14="http://schemas.microsoft.com/office/powerpoint/2010/main" val="147249739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732" fill="hold"/>
                                        <p:tgtEl>
                                          <p:spTgt spid="8"/>
                                        </p:tgtEl>
                                      </p:cBhvr>
                                    </p:cmd>
                                  </p:childTnLst>
                                </p:cTn>
                              </p:par>
                              <p:par>
                                <p:cTn id="7" presetID="1" presetClass="entr" presetSubtype="0" fill="hold" nodeType="withEffect">
                                  <p:stCondLst>
                                    <p:cond delay="3000"/>
                                  </p:stCondLst>
                                  <p:childTnLst>
                                    <p:set>
                                      <p:cBhvr>
                                        <p:cTn id="8" dur="1" fill="hold">
                                          <p:stCondLst>
                                            <p:cond delay="0"/>
                                          </p:stCondLst>
                                        </p:cTn>
                                        <p:tgtEl>
                                          <p:spTgt spid="3"/>
                                        </p:tgtEl>
                                        <p:attrNameLst>
                                          <p:attrName>style.visibility</p:attrName>
                                        </p:attrNameLst>
                                      </p:cBhvr>
                                      <p:to>
                                        <p:strVal val="visible"/>
                                      </p:to>
                                    </p:set>
                                  </p:childTnLst>
                                </p:cTn>
                              </p:par>
                              <p:par>
                                <p:cTn id="9" presetID="2" presetClass="entr" presetSubtype="4" fill="hold" grpId="0" nodeType="withEffect">
                                  <p:stCondLst>
                                    <p:cond delay="45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ppt_x"/>
                                          </p:val>
                                        </p:tav>
                                        <p:tav tm="100000">
                                          <p:val>
                                            <p:strVal val="#ppt_x"/>
                                          </p:val>
                                        </p:tav>
                                      </p:tavLst>
                                    </p:anim>
                                    <p:anim calcmode="lin" valueType="num">
                                      <p:cBhvr additive="base">
                                        <p:cTn id="12" dur="1500" fill="hold"/>
                                        <p:tgtEl>
                                          <p:spTgt spid="6"/>
                                        </p:tgtEl>
                                        <p:attrNameLst>
                                          <p:attrName>ppt_y</p:attrName>
                                        </p:attrNameLst>
                                      </p:cBhvr>
                                      <p:tavLst>
                                        <p:tav tm="0">
                                          <p:val>
                                            <p:strVal val="1+#ppt_h/2"/>
                                          </p:val>
                                        </p:tav>
                                        <p:tav tm="100000">
                                          <p:val>
                                            <p:strVal val="#ppt_y"/>
                                          </p:val>
                                        </p:tav>
                                      </p:tavLst>
                                    </p:anim>
                                  </p:childTnLst>
                                </p:cTn>
                              </p:par>
                              <p:par>
                                <p:cTn id="13" presetID="1" presetClass="entr" presetSubtype="0" fill="hold" nodeType="withEffect">
                                  <p:stCondLst>
                                    <p:cond delay="49000"/>
                                  </p:stCondLst>
                                  <p:childTnLst>
                                    <p:set>
                                      <p:cBhvr>
                                        <p:cTn id="14" dur="1" fill="hold">
                                          <p:stCondLst>
                                            <p:cond delay="0"/>
                                          </p:stCondLst>
                                        </p:cTn>
                                        <p:tgtEl>
                                          <p:spTgt spid="4"/>
                                        </p:tgtEl>
                                        <p:attrNameLst>
                                          <p:attrName>style.visibility</p:attrName>
                                        </p:attrNameLst>
                                      </p:cBhvr>
                                      <p:to>
                                        <p:strVal val="visible"/>
                                      </p:to>
                                    </p:set>
                                  </p:childTnLst>
                                </p:cTn>
                              </p:par>
                              <p:par>
                                <p:cTn id="15" presetID="2" presetClass="entr" presetSubtype="4" fill="hold" grpId="0" nodeType="withEffect">
                                  <p:stCondLst>
                                    <p:cond delay="580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50" fill="hold"/>
                                        <p:tgtEl>
                                          <p:spTgt spid="5"/>
                                        </p:tgtEl>
                                        <p:attrNameLst>
                                          <p:attrName>ppt_x</p:attrName>
                                        </p:attrNameLst>
                                      </p:cBhvr>
                                      <p:tavLst>
                                        <p:tav tm="0">
                                          <p:val>
                                            <p:strVal val="#ppt_x"/>
                                          </p:val>
                                        </p:tav>
                                        <p:tav tm="100000">
                                          <p:val>
                                            <p:strVal val="#ppt_x"/>
                                          </p:val>
                                        </p:tav>
                                      </p:tavLst>
                                    </p:anim>
                                    <p:anim calcmode="lin" valueType="num">
                                      <p:cBhvr additive="base">
                                        <p:cTn id="18" dur="25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6000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250" fill="hold"/>
                                        <p:tgtEl>
                                          <p:spTgt spid="7"/>
                                        </p:tgtEl>
                                        <p:attrNameLst>
                                          <p:attrName>ppt_x</p:attrName>
                                        </p:attrNameLst>
                                      </p:cBhvr>
                                      <p:tavLst>
                                        <p:tav tm="0">
                                          <p:val>
                                            <p:strVal val="#ppt_x"/>
                                          </p:val>
                                        </p:tav>
                                        <p:tav tm="100000">
                                          <p:val>
                                            <p:strVal val="#ppt_x"/>
                                          </p:val>
                                        </p:tav>
                                      </p:tavLst>
                                    </p:anim>
                                    <p:anim calcmode="lin" valueType="num">
                                      <p:cBhvr additive="base">
                                        <p:cTn id="22" dur="2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8"/>
                </p:tgtEl>
              </p:cMediaNode>
            </p:audio>
          </p:childTnLst>
        </p:cTn>
      </p:par>
    </p:tnLst>
    <p:bldLst>
      <p:bldP spid="5"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674576" y="1424763"/>
            <a:ext cx="4462920" cy="48215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 name="Stern mit 5 Zacken 9"/>
          <p:cNvSpPr/>
          <p:nvPr/>
        </p:nvSpPr>
        <p:spPr>
          <a:xfrm>
            <a:off x="3717877" y="3835537"/>
            <a:ext cx="293511" cy="358147"/>
          </a:xfrm>
          <a:prstGeom prst="star5">
            <a:avLst/>
          </a:prstGeom>
          <a:solidFill>
            <a:srgbClr val="AF1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solidFill>
                  <a:srgbClr val="AF1F59"/>
                </a:solidFill>
              </a:ln>
              <a:solidFill>
                <a:srgbClr val="AF1F59"/>
              </a:solidFill>
              <a:effectLst/>
              <a:uLnTx/>
              <a:uFillTx/>
              <a:latin typeface="Calibri"/>
              <a:ea typeface="+mn-ea"/>
              <a:cs typeface="+mn-cs"/>
            </a:endParaRPr>
          </a:p>
        </p:txBody>
      </p:sp>
      <p:sp>
        <p:nvSpPr>
          <p:cNvPr id="11" name="Stern mit 5 Zacken 10"/>
          <p:cNvSpPr/>
          <p:nvPr/>
        </p:nvSpPr>
        <p:spPr>
          <a:xfrm>
            <a:off x="5150453" y="3835537"/>
            <a:ext cx="293511" cy="358147"/>
          </a:xfrm>
          <a:prstGeom prst="star5">
            <a:avLst/>
          </a:prstGeom>
          <a:solidFill>
            <a:srgbClr val="AF1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solidFill>
                  <a:srgbClr val="AF1F59"/>
                </a:solidFill>
              </a:ln>
              <a:solidFill>
                <a:srgbClr val="AF1F59"/>
              </a:solidFill>
              <a:effectLst/>
              <a:uLnTx/>
              <a:uFillTx/>
              <a:latin typeface="Calibri"/>
              <a:ea typeface="+mn-ea"/>
              <a:cs typeface="+mn-cs"/>
            </a:endParaRPr>
          </a:p>
        </p:txBody>
      </p:sp>
      <p:sp>
        <p:nvSpPr>
          <p:cNvPr id="12" name="Stern mit 5 Zacken 11"/>
          <p:cNvSpPr/>
          <p:nvPr/>
        </p:nvSpPr>
        <p:spPr>
          <a:xfrm>
            <a:off x="5925132" y="3847673"/>
            <a:ext cx="293511" cy="358147"/>
          </a:xfrm>
          <a:prstGeom prst="star5">
            <a:avLst/>
          </a:prstGeom>
          <a:solidFill>
            <a:srgbClr val="AF1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solidFill>
                  <a:srgbClr val="AF1F59"/>
                </a:solidFill>
              </a:ln>
              <a:solidFill>
                <a:srgbClr val="AF1F59"/>
              </a:solidFill>
              <a:effectLst/>
              <a:uLnTx/>
              <a:uFillTx/>
              <a:latin typeface="Calibri"/>
              <a:ea typeface="+mn-ea"/>
              <a:cs typeface="+mn-cs"/>
            </a:endParaRPr>
          </a:p>
        </p:txBody>
      </p:sp>
      <p:sp>
        <p:nvSpPr>
          <p:cNvPr id="13" name="Stern mit 5 Zacken 12"/>
          <p:cNvSpPr/>
          <p:nvPr/>
        </p:nvSpPr>
        <p:spPr>
          <a:xfrm>
            <a:off x="7152561" y="3847673"/>
            <a:ext cx="293511" cy="358147"/>
          </a:xfrm>
          <a:prstGeom prst="star5">
            <a:avLst/>
          </a:prstGeom>
          <a:solidFill>
            <a:srgbClr val="AF1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solidFill>
                  <a:srgbClr val="AF1F59"/>
                </a:solidFill>
              </a:ln>
              <a:solidFill>
                <a:srgbClr val="AF1F59"/>
              </a:solidFill>
              <a:effectLst/>
              <a:uLnTx/>
              <a:uFillTx/>
              <a:latin typeface="Calibri"/>
              <a:ea typeface="+mn-ea"/>
              <a:cs typeface="+mn-cs"/>
            </a:endParaRPr>
          </a:p>
        </p:txBody>
      </p:sp>
      <p:sp>
        <p:nvSpPr>
          <p:cNvPr id="14" name="Stern mit 5 Zacken 13"/>
          <p:cNvSpPr/>
          <p:nvPr/>
        </p:nvSpPr>
        <p:spPr>
          <a:xfrm>
            <a:off x="4265347" y="3835537"/>
            <a:ext cx="293511" cy="358147"/>
          </a:xfrm>
          <a:prstGeom prst="star5">
            <a:avLst/>
          </a:prstGeom>
          <a:solidFill>
            <a:srgbClr val="AF1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solidFill>
                  <a:srgbClr val="AF1F59"/>
                </a:solidFill>
              </a:ln>
              <a:solidFill>
                <a:srgbClr val="AF1F59"/>
              </a:solidFill>
              <a:effectLst/>
              <a:uLnTx/>
              <a:uFillTx/>
              <a:latin typeface="Calibri"/>
              <a:ea typeface="+mn-ea"/>
              <a:cs typeface="+mn-cs"/>
            </a:endParaRPr>
          </a:p>
        </p:txBody>
      </p:sp>
      <p:sp>
        <p:nvSpPr>
          <p:cNvPr id="15" name="Stern mit 5 Zacken 14"/>
          <p:cNvSpPr/>
          <p:nvPr/>
        </p:nvSpPr>
        <p:spPr>
          <a:xfrm>
            <a:off x="4539287" y="3126594"/>
            <a:ext cx="293511" cy="358147"/>
          </a:xfrm>
          <a:prstGeom prst="star5">
            <a:avLst/>
          </a:prstGeom>
          <a:solidFill>
            <a:srgbClr val="AF1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solidFill>
                  <a:srgbClr val="AF1F59"/>
                </a:solidFill>
              </a:ln>
              <a:solidFill>
                <a:srgbClr val="AF1F59"/>
              </a:solidFill>
              <a:effectLst/>
              <a:uLnTx/>
              <a:uFillTx/>
              <a:latin typeface="Calibri"/>
              <a:ea typeface="+mn-ea"/>
              <a:cs typeface="+mn-cs"/>
            </a:endParaRPr>
          </a:p>
        </p:txBody>
      </p:sp>
      <p:sp>
        <p:nvSpPr>
          <p:cNvPr id="17" name="Textfeld 16"/>
          <p:cNvSpPr txBox="1"/>
          <p:nvPr/>
        </p:nvSpPr>
        <p:spPr>
          <a:xfrm>
            <a:off x="3636334" y="170121"/>
            <a:ext cx="77617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Calibri"/>
                <a:ea typeface="+mn-ea"/>
                <a:cs typeface="+mn-cs"/>
              </a:rPr>
              <a:t>Wege zum </a:t>
            </a:r>
            <a:r>
              <a:rPr kumimoji="0" lang="de-DE" sz="2800" b="1" i="0" u="none" strike="noStrike" kern="1200" cap="none" spc="0" normalizeH="0" baseline="0" noProof="0" dirty="0">
                <a:ln>
                  <a:noFill/>
                </a:ln>
                <a:solidFill>
                  <a:prstClr val="black"/>
                </a:solidFill>
                <a:effectLst/>
                <a:uLnTx/>
                <a:uFillTx/>
                <a:latin typeface="Calibri"/>
                <a:ea typeface="+mn-ea"/>
                <a:cs typeface="+mn-cs"/>
              </a:rPr>
              <a:t>erfolgreichen</a:t>
            </a:r>
            <a:r>
              <a:rPr kumimoji="0" lang="de-DE" sz="2800" b="0" i="0" u="none" strike="noStrike" kern="1200" cap="none" spc="0" normalizeH="0" baseline="0" noProof="0" dirty="0">
                <a:ln>
                  <a:noFill/>
                </a:ln>
                <a:solidFill>
                  <a:prstClr val="black"/>
                </a:solidFill>
                <a:effectLst/>
                <a:uLnTx/>
                <a:uFillTx/>
                <a:latin typeface="Calibri"/>
                <a:ea typeface="+mn-ea"/>
                <a:cs typeface="+mn-cs"/>
              </a:rPr>
              <a:t> </a:t>
            </a:r>
            <a:r>
              <a:rPr kumimoji="0" lang="de-DE" sz="2800" b="1" i="0" u="none" strike="noStrike" kern="1200" cap="none" spc="0" normalizeH="0" baseline="0" noProof="0" dirty="0">
                <a:ln>
                  <a:noFill/>
                </a:ln>
                <a:solidFill>
                  <a:prstClr val="black"/>
                </a:solidFill>
                <a:effectLst/>
                <a:uLnTx/>
                <a:uFillTx/>
                <a:latin typeface="Calibri"/>
                <a:ea typeface="+mn-ea"/>
                <a:cs typeface="+mn-cs"/>
              </a:rPr>
              <a:t>Mittelschulabschluss</a:t>
            </a:r>
          </a:p>
        </p:txBody>
      </p:sp>
      <p:sp>
        <p:nvSpPr>
          <p:cNvPr id="18" name="Stern mit 5 Zacken 17"/>
          <p:cNvSpPr/>
          <p:nvPr/>
        </p:nvSpPr>
        <p:spPr>
          <a:xfrm>
            <a:off x="4425420" y="3835536"/>
            <a:ext cx="293511" cy="358147"/>
          </a:xfrm>
          <a:prstGeom prst="star5">
            <a:avLst/>
          </a:prstGeom>
          <a:solidFill>
            <a:srgbClr val="AF1F5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solidFill>
                  <a:srgbClr val="AF1F59"/>
                </a:solidFill>
              </a:ln>
              <a:solidFill>
                <a:srgbClr val="AF1F59"/>
              </a:solidFill>
              <a:effectLst/>
              <a:uLnTx/>
              <a:uFillTx/>
              <a:latin typeface="Calibri"/>
              <a:ea typeface="+mn-ea"/>
              <a:cs typeface="+mn-cs"/>
            </a:endParaRPr>
          </a:p>
        </p:txBody>
      </p:sp>
      <p:pic>
        <p:nvPicPr>
          <p:cNvPr id="4" name="Aufgezeichneter Sound">
            <a:hlinkClick r:id="" action="ppaction://media"/>
            <a:extLst>
              <a:ext uri="{FF2B5EF4-FFF2-40B4-BE49-F238E27FC236}">
                <a16:creationId xmlns:a16="http://schemas.microsoft.com/office/drawing/2014/main" xmlns="" id="{4AF5DC96-9BC5-46E8-9011-D5551D5635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0574" y="127755"/>
            <a:ext cx="303976" cy="303976"/>
          </a:xfrm>
          <a:prstGeom prst="rect">
            <a:avLst/>
          </a:prstGeom>
        </p:spPr>
      </p:pic>
    </p:spTree>
    <p:extLst>
      <p:ext uri="{BB962C8B-B14F-4D97-AF65-F5344CB8AC3E}">
        <p14:creationId xmlns:p14="http://schemas.microsoft.com/office/powerpoint/2010/main" val="197423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82" fill="hold"/>
                                        <p:tgtEl>
                                          <p:spTgt spid="4"/>
                                        </p:tgtEl>
                                      </p:cBhvr>
                                    </p:cmd>
                                  </p:childTnLst>
                                </p:cTn>
                              </p:par>
                              <p:par>
                                <p:cTn id="7" presetID="21" presetClass="entr" presetSubtype="1" fill="hold" grpId="0" nodeType="withEffect">
                                  <p:stCondLst>
                                    <p:cond delay="7000"/>
                                  </p:stCondLst>
                                  <p:childTnLst>
                                    <p:set>
                                      <p:cBhvr>
                                        <p:cTn id="8" dur="1" fill="hold">
                                          <p:stCondLst>
                                            <p:cond delay="0"/>
                                          </p:stCondLst>
                                        </p:cTn>
                                        <p:tgtEl>
                                          <p:spTgt spid="18"/>
                                        </p:tgtEl>
                                        <p:attrNameLst>
                                          <p:attrName>style.visibility</p:attrName>
                                        </p:attrNameLst>
                                      </p:cBhvr>
                                      <p:to>
                                        <p:strVal val="visible"/>
                                      </p:to>
                                    </p:set>
                                    <p:animEffect transition="in" filter="wheel(1)">
                                      <p:cBhvr>
                                        <p:cTn id="9" dur="3000"/>
                                        <p:tgtEl>
                                          <p:spTgt spid="18"/>
                                        </p:tgtEl>
                                      </p:cBhvr>
                                    </p:animEffect>
                                  </p:childTnLst>
                                </p:cTn>
                              </p:par>
                              <p:par>
                                <p:cTn id="10" presetID="42" presetClass="entr" presetSubtype="0" fill="hold" grpId="0" nodeType="withEffect">
                                  <p:stCondLst>
                                    <p:cond delay="240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15" grpId="0" animBg="1"/>
      <p:bldP spid="18" grpId="0" animBg="1"/>
    </p:bld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574</Words>
  <Application>Microsoft Office PowerPoint</Application>
  <PresentationFormat>Breitbild</PresentationFormat>
  <Paragraphs>214</Paragraphs>
  <Slides>19</Slides>
  <Notes>19</Notes>
  <HiddenSlides>0</HiddenSlides>
  <MMClips>20</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19</vt:i4>
      </vt:variant>
    </vt:vector>
  </HeadingPairs>
  <TitlesOfParts>
    <vt:vector size="32" baseType="lpstr">
      <vt:lpstr>MS PGothic</vt:lpstr>
      <vt:lpstr>MS PGothic</vt:lpstr>
      <vt:lpstr>Abadi Extra Light</vt:lpstr>
      <vt:lpstr>AR BLANCA</vt:lpstr>
      <vt:lpstr>AR CENA</vt:lpstr>
      <vt:lpstr>Arial</vt:lpstr>
      <vt:lpstr>AtlasGrotesk</vt:lpstr>
      <vt:lpstr>Calibri</vt:lpstr>
      <vt:lpstr>DejaVu Sans</vt:lpstr>
      <vt:lpstr>Droid Sans Fallback</vt:lpstr>
      <vt:lpstr>Tahoma</vt:lpstr>
      <vt:lpstr>Wingdings</vt:lpstr>
      <vt:lpstr>Larissa-Design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Staatliche Schulberatungsstelle Oberbayern Ost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Manfred Stanggassinger</dc:creator>
  <cp:lastModifiedBy>Wilfried Madsack</cp:lastModifiedBy>
  <cp:revision>307</cp:revision>
  <cp:lastPrinted>2019-03-27T10:21:42Z</cp:lastPrinted>
  <dcterms:created xsi:type="dcterms:W3CDTF">2017-09-13T12:19:02Z</dcterms:created>
  <dcterms:modified xsi:type="dcterms:W3CDTF">2020-06-23T09:34:31Z</dcterms:modified>
</cp:coreProperties>
</file>